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70"/>
  </p:notesMasterIdLst>
  <p:handoutMasterIdLst>
    <p:handoutMasterId r:id="rId71"/>
  </p:handoutMasterIdLst>
  <p:sldIdLst>
    <p:sldId id="558" r:id="rId2"/>
    <p:sldId id="2070" r:id="rId3"/>
    <p:sldId id="2071" r:id="rId4"/>
    <p:sldId id="2067" r:id="rId5"/>
    <p:sldId id="485" r:id="rId6"/>
    <p:sldId id="2069" r:id="rId7"/>
    <p:sldId id="2064" r:id="rId8"/>
    <p:sldId id="2073" r:id="rId9"/>
    <p:sldId id="2074" r:id="rId10"/>
    <p:sldId id="2075" r:id="rId11"/>
    <p:sldId id="340" r:id="rId12"/>
    <p:sldId id="1842" r:id="rId13"/>
    <p:sldId id="580" r:id="rId14"/>
    <p:sldId id="2000" r:id="rId15"/>
    <p:sldId id="2001" r:id="rId16"/>
    <p:sldId id="2002" r:id="rId17"/>
    <p:sldId id="2003" r:id="rId18"/>
    <p:sldId id="2004" r:id="rId19"/>
    <p:sldId id="2005" r:id="rId20"/>
    <p:sldId id="2006" r:id="rId21"/>
    <p:sldId id="2007" r:id="rId22"/>
    <p:sldId id="2008" r:id="rId23"/>
    <p:sldId id="2009" r:id="rId24"/>
    <p:sldId id="2010" r:id="rId25"/>
    <p:sldId id="2011" r:id="rId26"/>
    <p:sldId id="2013" r:id="rId27"/>
    <p:sldId id="2014" r:id="rId28"/>
    <p:sldId id="2015" r:id="rId29"/>
    <p:sldId id="2016" r:id="rId30"/>
    <p:sldId id="2017" r:id="rId31"/>
    <p:sldId id="2018" r:id="rId32"/>
    <p:sldId id="2019" r:id="rId33"/>
    <p:sldId id="2020" r:id="rId34"/>
    <p:sldId id="2021" r:id="rId35"/>
    <p:sldId id="2022" r:id="rId36"/>
    <p:sldId id="2023" r:id="rId37"/>
    <p:sldId id="2024" r:id="rId38"/>
    <p:sldId id="2025" r:id="rId39"/>
    <p:sldId id="2026" r:id="rId40"/>
    <p:sldId id="2027" r:id="rId41"/>
    <p:sldId id="2028" r:id="rId42"/>
    <p:sldId id="2029" r:id="rId43"/>
    <p:sldId id="2030" r:id="rId44"/>
    <p:sldId id="2031" r:id="rId45"/>
    <p:sldId id="2032" r:id="rId46"/>
    <p:sldId id="2033" r:id="rId47"/>
    <p:sldId id="2034" r:id="rId48"/>
    <p:sldId id="2035" r:id="rId49"/>
    <p:sldId id="2036" r:id="rId50"/>
    <p:sldId id="2037" r:id="rId51"/>
    <p:sldId id="2038" r:id="rId52"/>
    <p:sldId id="2039" r:id="rId53"/>
    <p:sldId id="2040" r:id="rId54"/>
    <p:sldId id="2041" r:id="rId55"/>
    <p:sldId id="2042" r:id="rId56"/>
    <p:sldId id="2043" r:id="rId57"/>
    <p:sldId id="2044" r:id="rId58"/>
    <p:sldId id="2045" r:id="rId59"/>
    <p:sldId id="2046" r:id="rId60"/>
    <p:sldId id="2047" r:id="rId61"/>
    <p:sldId id="2048" r:id="rId62"/>
    <p:sldId id="2050" r:id="rId63"/>
    <p:sldId id="2051" r:id="rId64"/>
    <p:sldId id="1996" r:id="rId65"/>
    <p:sldId id="534" r:id="rId66"/>
    <p:sldId id="535" r:id="rId67"/>
    <p:sldId id="662" r:id="rId68"/>
    <p:sldId id="66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070"/>
            <p14:sldId id="2071"/>
            <p14:sldId id="2067"/>
          </p14:sldIdLst>
        </p14:section>
        <p14:section name="Practical Application" id="{83EFAE05-DB05-4B98-83A7-E27169126674}">
          <p14:sldIdLst>
            <p14:sldId id="485"/>
            <p14:sldId id="2069"/>
            <p14:sldId id="2064"/>
            <p14:sldId id="2073"/>
            <p14:sldId id="2074"/>
            <p14:sldId id="2075"/>
          </p14:sldIdLst>
        </p14:section>
        <p14:section name="Session Content" id="{21CFCDC3-C0B9-455D-A009-52197B001513}">
          <p14:sldIdLst>
            <p14:sldId id="340"/>
            <p14:sldId id="1842"/>
            <p14:sldId id="580"/>
            <p14:sldId id="2000"/>
            <p14:sldId id="2001"/>
            <p14:sldId id="2002"/>
            <p14:sldId id="2003"/>
            <p14:sldId id="2004"/>
            <p14:sldId id="2005"/>
            <p14:sldId id="2006"/>
            <p14:sldId id="2007"/>
            <p14:sldId id="2008"/>
            <p14:sldId id="2009"/>
            <p14:sldId id="2010"/>
            <p14:sldId id="2011"/>
            <p14:sldId id="2013"/>
            <p14:sldId id="2014"/>
            <p14:sldId id="2015"/>
            <p14:sldId id="2016"/>
            <p14:sldId id="2017"/>
            <p14:sldId id="2018"/>
            <p14:sldId id="2019"/>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7"/>
            <p14:sldId id="2038"/>
            <p14:sldId id="2039"/>
            <p14:sldId id="2040"/>
            <p14:sldId id="2041"/>
            <p14:sldId id="2042"/>
            <p14:sldId id="2043"/>
            <p14:sldId id="2044"/>
            <p14:sldId id="2045"/>
            <p14:sldId id="2046"/>
            <p14:sldId id="2047"/>
            <p14:sldId id="2048"/>
            <p14:sldId id="2050"/>
            <p14:sldId id="2051"/>
            <p14:sldId id="1996"/>
          </p14:sldIdLst>
        </p14:section>
        <p14:section name="Session Wrap" id="{A6BDB7F8-75BE-4397-AFEA-B392E4D5B929}">
          <p14:sldIdLst>
            <p14:sldId id="534"/>
            <p14:sldId id="535"/>
            <p14:sldId id="662"/>
          </p14:sldIdLst>
        </p14:section>
        <p14:section name="Additional Materials" id="{959CFC72-D76C-40F8-9BAE-694F716F0A28}">
          <p14:sldIdLst>
            <p14:sldId id="6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2" autoAdjust="0"/>
    <p:restoredTop sz="85400" autoAdjust="0"/>
  </p:normalViewPr>
  <p:slideViewPr>
    <p:cSldViewPr snapToObjects="1">
      <p:cViewPr varScale="1">
        <p:scale>
          <a:sx n="79" d="100"/>
          <a:sy n="79" d="100"/>
        </p:scale>
        <p:origin x="1238" y="77"/>
      </p:cViewPr>
      <p:guideLst>
        <p:guide orient="horz" pos="2160"/>
        <p:guide pos="2880"/>
      </p:guideLst>
    </p:cSldViewPr>
  </p:slideViewPr>
  <p:notesTextViewPr>
    <p:cViewPr>
      <p:scale>
        <a:sx n="100" d="100"/>
        <a:sy n="100" d="100"/>
      </p:scale>
      <p:origin x="0" y="0"/>
    </p:cViewPr>
  </p:notesTextViewPr>
  <p:sorterViewPr>
    <p:cViewPr>
      <p:scale>
        <a:sx n="90" d="100"/>
        <a:sy n="90" d="100"/>
      </p:scale>
      <p:origin x="0" y="-3955"/>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8/29/2016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8/29/2016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3" Type="http://schemas.openxmlformats.org/officeDocument/2006/relationships/hyperlink" Target="https://en.wikipedia.org/w/index.php?title=Data_remanence&amp;action=edit&amp;section=8" TargetMode="External"/><Relationship Id="rId18" Type="http://schemas.openxmlformats.org/officeDocument/2006/relationships/hyperlink" Target="https://en.wikipedia.org/wiki/National_Bureau_of_Economic_Research" TargetMode="External"/><Relationship Id="rId26" Type="http://schemas.openxmlformats.org/officeDocument/2006/relationships/hyperlink" Target="https://en.wikipedia.org/wiki/Data_remanence#Physical_destruction" TargetMode="External"/><Relationship Id="rId39" Type="http://schemas.openxmlformats.org/officeDocument/2006/relationships/hyperlink" Target="https://en.wikipedia.org/wiki/Data_remanence#cite_note-NSAEPL-7" TargetMode="External"/><Relationship Id="rId21" Type="http://schemas.openxmlformats.org/officeDocument/2006/relationships/hyperlink" Target="https://en.wikipedia.org/wiki/Rose_Mary_Woods" TargetMode="External"/><Relationship Id="rId34" Type="http://schemas.openxmlformats.org/officeDocument/2006/relationships/hyperlink" Target="https://en.wikipedia.org/wiki/Hard_disk" TargetMode="External"/><Relationship Id="rId42" Type="http://schemas.openxmlformats.org/officeDocument/2006/relationships/hyperlink" Target="https://en.wikipedia.org/wiki/Key_(cryptography)" TargetMode="External"/><Relationship Id="rId47" Type="http://schemas.openxmlformats.org/officeDocument/2006/relationships/hyperlink" Target="https://en.wikipedia.org/wiki/Disk_encryption" TargetMode="External"/><Relationship Id="rId50" Type="http://schemas.openxmlformats.org/officeDocument/2006/relationships/hyperlink" Target="https://en.wikipedia.org/wiki/Keyloggers" TargetMode="External"/><Relationship Id="rId55" Type="http://schemas.openxmlformats.org/officeDocument/2006/relationships/hyperlink" Target="https://en.wikipedia.org/wiki/Incineration" TargetMode="External"/><Relationship Id="rId7" Type="http://schemas.openxmlformats.org/officeDocument/2006/relationships/hyperlink" Target="https://en.wikipedia.org/wiki/Wikipedia:Please_clarify" TargetMode="External"/><Relationship Id="rId2" Type="http://schemas.openxmlformats.org/officeDocument/2006/relationships/slide" Target="../slides/slide33.xml"/><Relationship Id="rId16" Type="http://schemas.openxmlformats.org/officeDocument/2006/relationships/hyperlink" Target="https://en.wikipedia.org/wiki/Data_remanence#cite_note-Gutmann-2" TargetMode="External"/><Relationship Id="rId29" Type="http://schemas.openxmlformats.org/officeDocument/2006/relationships/hyperlink" Target="https://en.wikipedia.org/wiki/Data_remanence#cite_note-5" TargetMode="External"/><Relationship Id="rId11" Type="http://schemas.openxmlformats.org/officeDocument/2006/relationships/hyperlink" Target="https://en.wikipedia.org/wiki/Data_remanence#Complications" TargetMode="External"/><Relationship Id="rId24" Type="http://schemas.openxmlformats.org/officeDocument/2006/relationships/hyperlink" Target="https://en.wikipedia.org/wiki/United_States_Department_of_Defense" TargetMode="External"/><Relationship Id="rId32" Type="http://schemas.openxmlformats.org/officeDocument/2006/relationships/hyperlink" Target="https://en.wikipedia.org/wiki/Bulk_eraser" TargetMode="External"/><Relationship Id="rId37" Type="http://schemas.openxmlformats.org/officeDocument/2006/relationships/hyperlink" Target="https://en.wikipedia.org/wiki/United_States" TargetMode="External"/><Relationship Id="rId40" Type="http://schemas.openxmlformats.org/officeDocument/2006/relationships/hyperlink" Target="https://en.wikipedia.org/w/index.php?title=Data_remanence&amp;action=edit&amp;section=10" TargetMode="External"/><Relationship Id="rId45" Type="http://schemas.openxmlformats.org/officeDocument/2006/relationships/hyperlink" Target="https://en.wikipedia.org/wiki/Data_remanence#cite_note-8" TargetMode="External"/><Relationship Id="rId53" Type="http://schemas.openxmlformats.org/officeDocument/2006/relationships/hyperlink" Target="https://en.wikipedia.org/wiki/Physical_change" TargetMode="External"/><Relationship Id="rId58" Type="http://schemas.openxmlformats.org/officeDocument/2006/relationships/hyperlink" Target="https://en.wikipedia.org/wiki/Phase_transition" TargetMode="External"/><Relationship Id="rId5" Type="http://schemas.openxmlformats.org/officeDocument/2006/relationships/hyperlink" Target="https://en.wikipedia.org/wiki/Paper_shredding" TargetMode="External"/><Relationship Id="rId61" Type="http://schemas.openxmlformats.org/officeDocument/2006/relationships/hyperlink" Target="https://en.wikipedia.org/wiki/Microwave" TargetMode="External"/><Relationship Id="rId19" Type="http://schemas.openxmlformats.org/officeDocument/2006/relationships/hyperlink" Target="https://en.wikipedia.org/wiki/Data_remanence#cite_note-3" TargetMode="External"/><Relationship Id="rId14" Type="http://schemas.openxmlformats.org/officeDocument/2006/relationships/hyperlink" Target="https://en.wikipedia.org/wiki/Peter_Gutmann_(computer_scientist)" TargetMode="External"/><Relationship Id="rId22" Type="http://schemas.openxmlformats.org/officeDocument/2006/relationships/hyperlink" Target="https://en.wikipedia.org/wiki/Richard_Nixon" TargetMode="External"/><Relationship Id="rId27" Type="http://schemas.openxmlformats.org/officeDocument/2006/relationships/hyperlink" Target="https://en.wikipedia.org/wiki/Data_remanence#cite_note-DSSmatrix-4" TargetMode="External"/><Relationship Id="rId30" Type="http://schemas.openxmlformats.org/officeDocument/2006/relationships/hyperlink" Target="https://en.wikipedia.org/wiki/Data_remanence#cite_note-6" TargetMode="External"/><Relationship Id="rId35" Type="http://schemas.openxmlformats.org/officeDocument/2006/relationships/hyperlink" Target="https://en.wikipedia.org/wiki/Disk_format" TargetMode="External"/><Relationship Id="rId43" Type="http://schemas.openxmlformats.org/officeDocument/2006/relationships/hyperlink" Target="https://en.wikipedia.org/wiki/Data_remanence#Overwriting" TargetMode="External"/><Relationship Id="rId48" Type="http://schemas.openxmlformats.org/officeDocument/2006/relationships/hyperlink" Target="https://en.wikipedia.org/wiki/Cold_boot_attack" TargetMode="External"/><Relationship Id="rId56" Type="http://schemas.openxmlformats.org/officeDocument/2006/relationships/hyperlink" Target="https://en.wikipedia.org/wiki/Causticity" TargetMode="External"/><Relationship Id="rId8" Type="http://schemas.openxmlformats.org/officeDocument/2006/relationships/hyperlink" Target="https://en.wikipedia.org/wiki/DOD_5220.22-M" TargetMode="External"/><Relationship Id="rId51" Type="http://schemas.openxmlformats.org/officeDocument/2006/relationships/hyperlink" Target="https://en.wikipedia.org/wiki/Rubber_hose_cryptography" TargetMode="External"/><Relationship Id="rId3" Type="http://schemas.openxmlformats.org/officeDocument/2006/relationships/hyperlink" Target="https://en.wikipedia.org/w/index.php?title=Data_remanence&amp;action=edit&amp;section=6" TargetMode="External"/><Relationship Id="rId12" Type="http://schemas.openxmlformats.org/officeDocument/2006/relationships/hyperlink" Target="https://en.wikipedia.org/wiki/Wikipedia:Citation_needed" TargetMode="External"/><Relationship Id="rId17" Type="http://schemas.openxmlformats.org/officeDocument/2006/relationships/hyperlink" Target="https://en.wikipedia.org/wiki/Gutmann_method" TargetMode="External"/><Relationship Id="rId25" Type="http://schemas.openxmlformats.org/officeDocument/2006/relationships/hyperlink" Target="https://en.wikipedia.org/wiki/Data_remanence#Degaussing" TargetMode="External"/><Relationship Id="rId33" Type="http://schemas.openxmlformats.org/officeDocument/2006/relationships/hyperlink" Target="https://en.wikipedia.org/wiki/Magnetic_storage" TargetMode="External"/><Relationship Id="rId38" Type="http://schemas.openxmlformats.org/officeDocument/2006/relationships/hyperlink" Target="https://en.wikipedia.org/wiki/National_Security_Agency" TargetMode="External"/><Relationship Id="rId46" Type="http://schemas.openxmlformats.org/officeDocument/2006/relationships/hyperlink" Target="https://en.wikipedia.org/wiki/Filesystem-level_encryption" TargetMode="External"/><Relationship Id="rId59" Type="http://schemas.openxmlformats.org/officeDocument/2006/relationships/hyperlink" Target="https://en.wikipedia.org/wiki/Curie_point" TargetMode="External"/><Relationship Id="rId20" Type="http://schemas.openxmlformats.org/officeDocument/2006/relationships/hyperlink" Target="https://en.wikipedia.org/wiki/18%C2%BD_minute_gap" TargetMode="External"/><Relationship Id="rId41" Type="http://schemas.openxmlformats.org/officeDocument/2006/relationships/hyperlink" Target="https://en.wikipedia.org/wiki/Encryption" TargetMode="External"/><Relationship Id="rId54" Type="http://schemas.openxmlformats.org/officeDocument/2006/relationships/hyperlink" Target="https://en.wikipedia.org/wiki/Chemical_change" TargetMode="External"/><Relationship Id="rId1" Type="http://schemas.openxmlformats.org/officeDocument/2006/relationships/notesMaster" Target="../notesMasters/notesMaster1.xml"/><Relationship Id="rId6" Type="http://schemas.openxmlformats.org/officeDocument/2006/relationships/hyperlink" Target="https://en.wikipedia.org/wiki/Software" TargetMode="External"/><Relationship Id="rId15" Type="http://schemas.openxmlformats.org/officeDocument/2006/relationships/hyperlink" Target="https://en.wikipedia.org/wiki/Magnetic_force_microscopy" TargetMode="External"/><Relationship Id="rId23" Type="http://schemas.openxmlformats.org/officeDocument/2006/relationships/hyperlink" Target="https://en.wikipedia.org/wiki/Watergate_break-in" TargetMode="External"/><Relationship Id="rId28" Type="http://schemas.openxmlformats.org/officeDocument/2006/relationships/hyperlink" Target="https://en.wikipedia.org/wiki/NIST" TargetMode="External"/><Relationship Id="rId36" Type="http://schemas.openxmlformats.org/officeDocument/2006/relationships/hyperlink" Target="https://en.wikipedia.org/wiki/Digital_Linear_Tape" TargetMode="External"/><Relationship Id="rId49" Type="http://schemas.openxmlformats.org/officeDocument/2006/relationships/hyperlink" Target="https://en.wikipedia.org/wiki/Side-channel_attack" TargetMode="External"/><Relationship Id="rId57" Type="http://schemas.openxmlformats.org/officeDocument/2006/relationships/hyperlink" Target="https://en.wikipedia.org/wiki/Corrosive" TargetMode="External"/><Relationship Id="rId10" Type="http://schemas.openxmlformats.org/officeDocument/2006/relationships/hyperlink" Target="https://en.wikipedia.org/wiki/Data_remanence#Advanced_storage_systems" TargetMode="External"/><Relationship Id="rId31" Type="http://schemas.openxmlformats.org/officeDocument/2006/relationships/hyperlink" Target="https://en.wikipedia.org/w/index.php?title=Data_remanence&amp;action=edit&amp;section=9" TargetMode="External"/><Relationship Id="rId44" Type="http://schemas.openxmlformats.org/officeDocument/2006/relationships/hyperlink" Target="https://en.wikipedia.org/wiki/Crypto_erase" TargetMode="External"/><Relationship Id="rId52" Type="http://schemas.openxmlformats.org/officeDocument/2006/relationships/hyperlink" Target="https://en.wikipedia.org/w/index.php?title=Data_remanence&amp;action=edit&amp;section=11" TargetMode="External"/><Relationship Id="rId60" Type="http://schemas.openxmlformats.org/officeDocument/2006/relationships/hyperlink" Target="https://en.wikipedia.org/wiki/Voltage" TargetMode="External"/><Relationship Id="rId4" Type="http://schemas.openxmlformats.org/officeDocument/2006/relationships/hyperlink" Target="https://en.wikipedia.org/w/index.php?title=Data_remanence&amp;action=edit&amp;section=7" TargetMode="External"/><Relationship Id="rId9" Type="http://schemas.openxmlformats.org/officeDocument/2006/relationships/hyperlink" Target="https://en.wikipedia.org/wiki/Data_remanence#Inaccessible_media_area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raidrecoveryguide.com/recovery.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www.raidrecoveryguide.com/levels2.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13</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rtl="0"/>
            <a:r>
              <a:rPr lang="en-US" b="1" dirty="0" smtClean="0">
                <a:effectLst/>
              </a:rPr>
              <a:t>Specific methods[</a:t>
            </a:r>
            <a:r>
              <a:rPr lang="en-US" b="1" dirty="0" smtClean="0">
                <a:effectLst/>
                <a:hlinkClick r:id="rId3" tooltip="Edit section: Specific methods"/>
              </a:rPr>
              <a:t>edit</a:t>
            </a:r>
            <a:r>
              <a:rPr lang="en-US" b="1" dirty="0" smtClean="0">
                <a:effectLst/>
              </a:rPr>
              <a:t>]</a:t>
            </a:r>
          </a:p>
          <a:p>
            <a:pPr rtl="0"/>
            <a:r>
              <a:rPr lang="en-US" b="1" dirty="0" smtClean="0">
                <a:effectLst/>
              </a:rPr>
              <a:t>Overwriting[</a:t>
            </a:r>
            <a:r>
              <a:rPr lang="en-US" b="1" dirty="0" smtClean="0">
                <a:effectLst/>
                <a:hlinkClick r:id="rId4" tooltip="Edit section: Overwriting"/>
              </a:rPr>
              <a:t>edit</a:t>
            </a:r>
            <a:r>
              <a:rPr lang="en-US" b="1" dirty="0" smtClean="0">
                <a:effectLst/>
              </a:rPr>
              <a:t>]</a:t>
            </a:r>
          </a:p>
          <a:p>
            <a:pPr rtl="0"/>
            <a:r>
              <a:rPr lang="en-US" dirty="0" smtClean="0">
                <a:effectLst/>
              </a:rPr>
              <a:t>A common method used to counter data </a:t>
            </a:r>
            <a:r>
              <a:rPr lang="en-US" dirty="0" err="1" smtClean="0">
                <a:effectLst/>
              </a:rPr>
              <a:t>remanence</a:t>
            </a:r>
            <a:r>
              <a:rPr lang="en-US" dirty="0" smtClean="0">
                <a:effectLst/>
              </a:rPr>
              <a:t> is to overwrite the storage media with new data. This is often called </a:t>
            </a:r>
            <a:r>
              <a:rPr lang="en-US" b="1" dirty="0" smtClean="0">
                <a:effectLst/>
              </a:rPr>
              <a:t>wiping</a:t>
            </a:r>
            <a:r>
              <a:rPr lang="en-US" dirty="0" smtClean="0">
                <a:effectLst/>
              </a:rPr>
              <a:t> or </a:t>
            </a:r>
            <a:r>
              <a:rPr lang="en-US" b="1" dirty="0" smtClean="0">
                <a:effectLst/>
              </a:rPr>
              <a:t>shredding</a:t>
            </a:r>
            <a:r>
              <a:rPr lang="en-US" dirty="0" smtClean="0">
                <a:effectLst/>
              </a:rPr>
              <a:t> a file or disk, by analogy to common methods of </a:t>
            </a:r>
            <a:r>
              <a:rPr lang="en-US" dirty="0" smtClean="0">
                <a:effectLst/>
                <a:hlinkClick r:id="rId5" tooltip="Paper shredding"/>
              </a:rPr>
              <a:t>destroying print media</a:t>
            </a:r>
            <a:r>
              <a:rPr lang="en-US" dirty="0" smtClean="0">
                <a:effectLst/>
              </a:rPr>
              <a:t>, although the mechanism bears no similarity to these. Because such a method can often be implemented in </a:t>
            </a:r>
            <a:r>
              <a:rPr lang="en-US" dirty="0" smtClean="0">
                <a:effectLst/>
                <a:hlinkClick r:id="rId6" tooltip="Software"/>
              </a:rPr>
              <a:t>software</a:t>
            </a:r>
            <a:r>
              <a:rPr lang="en-US" dirty="0" smtClean="0">
                <a:effectLst/>
              </a:rPr>
              <a:t> alone, and may be able to selectively target only part of the media, it is a popular, low-cost option for some applications. Overwriting is generally an acceptable method of clearing, as long as the media is writable and not damaged.</a:t>
            </a:r>
          </a:p>
          <a:p>
            <a:pPr rtl="0"/>
            <a:r>
              <a:rPr lang="en-US" dirty="0" smtClean="0">
                <a:effectLst/>
              </a:rPr>
              <a:t>The simplest overwrite technique writes the same data everywhere—often just a pattern of all zeros. At a minimum, this will prevent the data from being retrieved simply by reading from the media again using standard system functions.</a:t>
            </a:r>
          </a:p>
          <a:p>
            <a:pPr rtl="0"/>
            <a:r>
              <a:rPr lang="en-US" dirty="0" smtClean="0">
                <a:effectLst/>
              </a:rPr>
              <a:t>In an attempt to counter more advanced data recovery techniques, specific overwrite patterns and multiple passes have often been prescribed. These may be generic patterns intended to eradicate any trace signatures, for example, the seven-pass pattern: 0xF6, 0x00, 0xFF, random, 0x00, 0xFF, random; sometimes erroneously</a:t>
            </a:r>
            <a:r>
              <a:rPr lang="en-US" baseline="30000" dirty="0" smtClean="0">
                <a:effectLst/>
              </a:rPr>
              <a:t>[</a:t>
            </a:r>
            <a:r>
              <a:rPr lang="en-US" i="1" baseline="30000" dirty="0" smtClean="0">
                <a:effectLst/>
                <a:hlinkClick r:id="rId7" tooltip="Wikipedia:Please clarify"/>
              </a:rPr>
              <a:t>clarification needed</a:t>
            </a:r>
            <a:r>
              <a:rPr lang="en-US" baseline="30000" dirty="0" smtClean="0">
                <a:effectLst/>
              </a:rPr>
              <a:t>]</a:t>
            </a:r>
            <a:r>
              <a:rPr lang="en-US" dirty="0" smtClean="0">
                <a:effectLst/>
              </a:rPr>
              <a:t> attributed to the US standard </a:t>
            </a:r>
            <a:r>
              <a:rPr lang="en-US" dirty="0" smtClean="0">
                <a:effectLst/>
                <a:hlinkClick r:id="rId8" tooltip="DOD 5220.22-M"/>
              </a:rPr>
              <a:t>DOD 5220.22-M</a:t>
            </a:r>
            <a:r>
              <a:rPr lang="en-US" dirty="0" smtClean="0">
                <a:effectLst/>
              </a:rPr>
              <a:t>.</a:t>
            </a:r>
          </a:p>
          <a:p>
            <a:pPr rtl="0"/>
            <a:r>
              <a:rPr lang="en-US" dirty="0" smtClean="0">
                <a:effectLst/>
              </a:rPr>
              <a:t>One challenge with an overwrite is that some areas of the disk may be </a:t>
            </a:r>
            <a:r>
              <a:rPr lang="en-US" dirty="0" smtClean="0">
                <a:effectLst/>
                <a:hlinkClick r:id="rId9"/>
              </a:rPr>
              <a:t>inaccessible</a:t>
            </a:r>
            <a:r>
              <a:rPr lang="en-US" dirty="0" smtClean="0">
                <a:effectLst/>
              </a:rPr>
              <a:t>, due to media degradation or other errors. Software overwrite may also be problematic in high-security environments which require stronger controls on data commingling than can be provided by the software in use. The use of </a:t>
            </a:r>
            <a:r>
              <a:rPr lang="en-US" dirty="0" smtClean="0">
                <a:effectLst/>
                <a:hlinkClick r:id="rId10"/>
              </a:rPr>
              <a:t>advanced storage technologies</a:t>
            </a:r>
            <a:r>
              <a:rPr lang="en-US" dirty="0" smtClean="0">
                <a:effectLst/>
              </a:rPr>
              <a:t> may also make file-based overwrite ineffective (see the discussion below under </a:t>
            </a:r>
            <a:r>
              <a:rPr lang="en-US" i="1" dirty="0" smtClean="0">
                <a:effectLst/>
                <a:hlinkClick r:id="rId11"/>
              </a:rPr>
              <a:t>Complications</a:t>
            </a:r>
            <a:r>
              <a:rPr lang="en-US" dirty="0" smtClean="0">
                <a:effectLst/>
              </a:rPr>
              <a:t>).</a:t>
            </a:r>
          </a:p>
          <a:p>
            <a:pPr rtl="0"/>
            <a:r>
              <a:rPr lang="en-US" dirty="0" smtClean="0">
                <a:effectLst/>
              </a:rPr>
              <a:t>There are specialized machines and software that are capable of doing overwriting. The software can sometimes be a standalone operating system specifically designed for data destruction. There are also machines specifically designed to wipe hard drives to the department of defense specifications </a:t>
            </a:r>
            <a:r>
              <a:rPr lang="en-US" dirty="0" smtClean="0">
                <a:effectLst/>
                <a:hlinkClick r:id="rId8" tooltip="DOD 5220.22-M"/>
              </a:rPr>
              <a:t>DOD 5220.22-M</a:t>
            </a:r>
            <a:r>
              <a:rPr lang="en-US" dirty="0" smtClean="0">
                <a:effectLst/>
              </a:rPr>
              <a:t>.</a:t>
            </a:r>
            <a:r>
              <a:rPr lang="en-US" baseline="30000" dirty="0" smtClean="0">
                <a:effectLst/>
              </a:rPr>
              <a:t>[</a:t>
            </a:r>
            <a:r>
              <a:rPr lang="en-US" i="1" baseline="30000" dirty="0" smtClean="0">
                <a:effectLst/>
                <a:hlinkClick r:id="rId12" tooltip="Wikipedia:Citation needed"/>
              </a:rPr>
              <a:t>citation needed</a:t>
            </a:r>
            <a:r>
              <a:rPr lang="en-US" baseline="30000" dirty="0" smtClean="0">
                <a:effectLst/>
              </a:rPr>
              <a:t>]</a:t>
            </a:r>
            <a:endParaRPr lang="en-US" dirty="0" smtClean="0">
              <a:effectLst/>
            </a:endParaRPr>
          </a:p>
          <a:p>
            <a:pPr rtl="0"/>
            <a:r>
              <a:rPr lang="en-US" b="1" dirty="0" smtClean="0">
                <a:effectLst/>
              </a:rPr>
              <a:t>Feasibility of recovering overwritten data[</a:t>
            </a:r>
            <a:r>
              <a:rPr lang="en-US" b="1" dirty="0" smtClean="0">
                <a:effectLst/>
                <a:hlinkClick r:id="rId13" tooltip="Edit section: Feasibility of recovering overwritten data"/>
              </a:rPr>
              <a:t>edit</a:t>
            </a:r>
            <a:r>
              <a:rPr lang="en-US" b="1" dirty="0" smtClean="0">
                <a:effectLst/>
              </a:rPr>
              <a:t>]</a:t>
            </a:r>
          </a:p>
          <a:p>
            <a:pPr rtl="0"/>
            <a:r>
              <a:rPr lang="en-US" dirty="0" smtClean="0">
                <a:effectLst/>
                <a:hlinkClick r:id="rId14" tooltip="Peter Gutmann (computer scientist)"/>
              </a:rPr>
              <a:t>Peter </a:t>
            </a:r>
            <a:r>
              <a:rPr lang="en-US" dirty="0" err="1" smtClean="0">
                <a:effectLst/>
                <a:hlinkClick r:id="rId14" tooltip="Peter Gutmann (computer scientist)"/>
              </a:rPr>
              <a:t>Gutmann</a:t>
            </a:r>
            <a:r>
              <a:rPr lang="en-US" dirty="0" smtClean="0">
                <a:effectLst/>
              </a:rPr>
              <a:t> investigated data recovery from nominally overwritten media in the mid-1990s. He suggested </a:t>
            </a:r>
            <a:r>
              <a:rPr lang="en-US" dirty="0" smtClean="0">
                <a:effectLst/>
                <a:hlinkClick r:id="rId15" tooltip="Magnetic force microscopy"/>
              </a:rPr>
              <a:t>magnetic force microscopy</a:t>
            </a:r>
            <a:r>
              <a:rPr lang="en-US" dirty="0" smtClean="0">
                <a:effectLst/>
              </a:rPr>
              <a:t> may be able to recover such data, and developed specific patterns, for specific drive technologies, designed to counter such.</a:t>
            </a:r>
            <a:r>
              <a:rPr lang="en-US" baseline="30000" dirty="0" smtClean="0">
                <a:effectLst/>
                <a:hlinkClick r:id="rId16"/>
              </a:rPr>
              <a:t>[2]</a:t>
            </a:r>
            <a:r>
              <a:rPr lang="en-US" dirty="0" smtClean="0">
                <a:effectLst/>
              </a:rPr>
              <a:t> These patterns have come to be known as the </a:t>
            </a:r>
            <a:r>
              <a:rPr lang="en-US" dirty="0" err="1" smtClean="0">
                <a:effectLst/>
                <a:hlinkClick r:id="rId17" tooltip="Gutmann method"/>
              </a:rPr>
              <a:t>Gutmann</a:t>
            </a:r>
            <a:r>
              <a:rPr lang="en-US" dirty="0" smtClean="0">
                <a:effectLst/>
                <a:hlinkClick r:id="rId17" tooltip="Gutmann method"/>
              </a:rPr>
              <a:t> method</a:t>
            </a:r>
            <a:r>
              <a:rPr lang="en-US" dirty="0" smtClean="0">
                <a:effectLst/>
              </a:rPr>
              <a:t>.</a:t>
            </a:r>
          </a:p>
          <a:p>
            <a:pPr rtl="0"/>
            <a:r>
              <a:rPr lang="en-US" dirty="0" smtClean="0">
                <a:effectLst/>
              </a:rPr>
              <a:t>Daniel </a:t>
            </a:r>
            <a:r>
              <a:rPr lang="en-US" dirty="0" err="1" smtClean="0">
                <a:effectLst/>
              </a:rPr>
              <a:t>Feenberg</a:t>
            </a:r>
            <a:r>
              <a:rPr lang="en-US" dirty="0" smtClean="0">
                <a:effectLst/>
              </a:rPr>
              <a:t>, an economist at the private </a:t>
            </a:r>
            <a:r>
              <a:rPr lang="en-US" dirty="0" smtClean="0">
                <a:effectLst/>
                <a:hlinkClick r:id="rId18" tooltip="National Bureau of Economic Research"/>
              </a:rPr>
              <a:t>National Bureau of Economic Research</a:t>
            </a:r>
            <a:r>
              <a:rPr lang="en-US" dirty="0" smtClean="0">
                <a:effectLst/>
              </a:rPr>
              <a:t>, claims that the chances of overwritten data being recovered from a modern hard drive amount to "urban legend".</a:t>
            </a:r>
            <a:r>
              <a:rPr lang="en-US" baseline="30000" dirty="0" smtClean="0">
                <a:effectLst/>
                <a:hlinkClick r:id="rId19"/>
              </a:rPr>
              <a:t>[3]</a:t>
            </a:r>
            <a:r>
              <a:rPr lang="en-US" dirty="0" smtClean="0">
                <a:effectLst/>
              </a:rPr>
              <a:t> He also points to the "</a:t>
            </a:r>
            <a:r>
              <a:rPr lang="en-US" dirty="0" smtClean="0">
                <a:effectLst/>
                <a:hlinkClick r:id="rId20" tooltip="18½ minute gap"/>
              </a:rPr>
              <a:t>18½ minute gap</a:t>
            </a:r>
            <a:r>
              <a:rPr lang="en-US" dirty="0" smtClean="0">
                <a:effectLst/>
              </a:rPr>
              <a:t>" </a:t>
            </a:r>
            <a:r>
              <a:rPr lang="en-US" dirty="0" smtClean="0">
                <a:effectLst/>
                <a:hlinkClick r:id="rId21" tooltip="Rose Mary Woods"/>
              </a:rPr>
              <a:t>Rose Mary Woods</a:t>
            </a:r>
            <a:r>
              <a:rPr lang="en-US" dirty="0" smtClean="0">
                <a:effectLst/>
              </a:rPr>
              <a:t> created on a tape of </a:t>
            </a:r>
            <a:r>
              <a:rPr lang="en-US" dirty="0" smtClean="0">
                <a:effectLst/>
                <a:hlinkClick r:id="rId22" tooltip="Richard Nixon"/>
              </a:rPr>
              <a:t>Richard Nixon</a:t>
            </a:r>
            <a:r>
              <a:rPr lang="en-US" dirty="0" smtClean="0">
                <a:effectLst/>
              </a:rPr>
              <a:t> discussing the </a:t>
            </a:r>
            <a:r>
              <a:rPr lang="en-US" dirty="0" smtClean="0">
                <a:effectLst/>
                <a:hlinkClick r:id="rId23" tooltip="Watergate break-in"/>
              </a:rPr>
              <a:t>Watergate break-in</a:t>
            </a:r>
            <a:r>
              <a:rPr lang="en-US" dirty="0" smtClean="0">
                <a:effectLst/>
              </a:rPr>
              <a:t>. Erased information in the gap has not been recovered, and </a:t>
            </a:r>
            <a:r>
              <a:rPr lang="en-US" dirty="0" err="1" smtClean="0">
                <a:effectLst/>
              </a:rPr>
              <a:t>Feenberg</a:t>
            </a:r>
            <a:r>
              <a:rPr lang="en-US" dirty="0" smtClean="0">
                <a:effectLst/>
              </a:rPr>
              <a:t> claims doing so would be an easy task compared to recovery of a modern high density digital signal.</a:t>
            </a:r>
          </a:p>
          <a:p>
            <a:pPr rtl="0"/>
            <a:r>
              <a:rPr lang="en-US" dirty="0" smtClean="0">
                <a:effectLst/>
              </a:rPr>
              <a:t>As of November 2007, the </a:t>
            </a:r>
            <a:r>
              <a:rPr lang="en-US" dirty="0" smtClean="0">
                <a:effectLst/>
                <a:hlinkClick r:id="rId24" tooltip="United States Department of Defense"/>
              </a:rPr>
              <a:t>United States Department of Defense</a:t>
            </a:r>
            <a:r>
              <a:rPr lang="en-US" dirty="0" smtClean="0">
                <a:effectLst/>
              </a:rPr>
              <a:t> considers overwriting acceptable for clearing magnetic media within the same security area/zone, but not as a sanitization method. Only </a:t>
            </a:r>
            <a:r>
              <a:rPr lang="en-US" dirty="0" smtClean="0">
                <a:effectLst/>
                <a:hlinkClick r:id="rId25"/>
              </a:rPr>
              <a:t>degaussing</a:t>
            </a:r>
            <a:r>
              <a:rPr lang="en-US" dirty="0" smtClean="0">
                <a:effectLst/>
              </a:rPr>
              <a:t> or </a:t>
            </a:r>
            <a:r>
              <a:rPr lang="en-US" dirty="0" smtClean="0">
                <a:effectLst/>
                <a:hlinkClick r:id="rId26"/>
              </a:rPr>
              <a:t>physical destruction</a:t>
            </a:r>
            <a:r>
              <a:rPr lang="en-US" dirty="0" smtClean="0">
                <a:effectLst/>
              </a:rPr>
              <a:t> is acceptable for the latter.</a:t>
            </a:r>
            <a:r>
              <a:rPr lang="en-US" baseline="30000" dirty="0" smtClean="0">
                <a:effectLst/>
                <a:hlinkClick r:id="rId27"/>
              </a:rPr>
              <a:t>[4]</a:t>
            </a:r>
            <a:endParaRPr lang="en-US" dirty="0" smtClean="0">
              <a:effectLst/>
            </a:endParaRPr>
          </a:p>
          <a:p>
            <a:pPr rtl="0"/>
            <a:r>
              <a:rPr lang="en-US" dirty="0" smtClean="0">
                <a:effectLst/>
              </a:rPr>
              <a:t>On the other hand, according to the 2006 </a:t>
            </a:r>
            <a:r>
              <a:rPr lang="en-US" dirty="0" smtClean="0">
                <a:effectLst/>
                <a:hlinkClick r:id="rId28" tooltip="NIST"/>
              </a:rPr>
              <a:t>NIST</a:t>
            </a:r>
            <a:r>
              <a:rPr lang="en-US" dirty="0" smtClean="0">
                <a:effectLst/>
              </a:rPr>
              <a:t> Special Publication 800-88 (p. 7): "Studies have shown that most of today’s media can be effectively cleared by one overwrite" and "for ATA disk drives manufactured after 2001 (over 15 GB) the terms clearing and purging have converged."</a:t>
            </a:r>
            <a:r>
              <a:rPr lang="en-US" baseline="30000" dirty="0" smtClean="0">
                <a:effectLst/>
                <a:hlinkClick r:id="rId29"/>
              </a:rPr>
              <a:t>[5]</a:t>
            </a:r>
            <a:r>
              <a:rPr lang="en-US" dirty="0" smtClean="0">
                <a:effectLst/>
              </a:rPr>
              <a:t> An analysis by Wright et al. of recovery techniques, including magnetic force microscopy, also concludes that a single wipe is all that is required for modern drives. They point out that the long time required for multiple wipes "has created a situation where many </a:t>
            </a:r>
            <a:r>
              <a:rPr lang="en-US" dirty="0" err="1" smtClean="0">
                <a:effectLst/>
              </a:rPr>
              <a:t>organisations</a:t>
            </a:r>
            <a:r>
              <a:rPr lang="en-US" dirty="0" smtClean="0">
                <a:effectLst/>
              </a:rPr>
              <a:t> ignore the issue all together – resulting in data leaks and loss."</a:t>
            </a:r>
            <a:r>
              <a:rPr lang="en-US" baseline="30000" dirty="0" smtClean="0">
                <a:effectLst/>
                <a:hlinkClick r:id="rId30"/>
              </a:rPr>
              <a:t>[6]</a:t>
            </a:r>
            <a:endParaRPr lang="en-US" dirty="0" smtClean="0">
              <a:effectLst/>
            </a:endParaRPr>
          </a:p>
          <a:p>
            <a:pPr rtl="0"/>
            <a:r>
              <a:rPr lang="en-US" b="1" dirty="0" smtClean="0">
                <a:effectLst/>
              </a:rPr>
              <a:t>Degaussing[</a:t>
            </a:r>
            <a:r>
              <a:rPr lang="en-US" b="1" dirty="0" smtClean="0">
                <a:effectLst/>
                <a:hlinkClick r:id="rId31" tooltip="Edit section: Degaussing"/>
              </a:rPr>
              <a:t>edit</a:t>
            </a:r>
            <a:r>
              <a:rPr lang="en-US" b="1" dirty="0" smtClean="0">
                <a:effectLst/>
              </a:rPr>
              <a:t>]</a:t>
            </a:r>
          </a:p>
          <a:p>
            <a:pPr rtl="0"/>
            <a:r>
              <a:rPr lang="en-US" dirty="0" smtClean="0">
                <a:effectLst/>
                <a:hlinkClick r:id="rId32" tooltip="Bulk eraser"/>
              </a:rPr>
              <a:t>Degaussing</a:t>
            </a:r>
            <a:r>
              <a:rPr lang="en-US" dirty="0" smtClean="0">
                <a:effectLst/>
              </a:rPr>
              <a:t> is the removal or reduction of a magnetic field of a disk or drive, using a device called a </a:t>
            </a:r>
            <a:r>
              <a:rPr lang="en-US" dirty="0" err="1" smtClean="0">
                <a:effectLst/>
              </a:rPr>
              <a:t>degausser</a:t>
            </a:r>
            <a:r>
              <a:rPr lang="en-US" dirty="0" smtClean="0">
                <a:effectLst/>
              </a:rPr>
              <a:t> that has been designed for the media being erased. Applied to </a:t>
            </a:r>
            <a:r>
              <a:rPr lang="en-US" dirty="0" smtClean="0">
                <a:effectLst/>
                <a:hlinkClick r:id="rId33" tooltip="Magnetic storage"/>
              </a:rPr>
              <a:t>magnetic media</a:t>
            </a:r>
            <a:r>
              <a:rPr lang="en-US" dirty="0" smtClean="0">
                <a:effectLst/>
              </a:rPr>
              <a:t>, degaussing may purge an entire media element quickly and effectively.</a:t>
            </a:r>
          </a:p>
          <a:p>
            <a:pPr rtl="0"/>
            <a:r>
              <a:rPr lang="en-US" dirty="0" smtClean="0">
                <a:effectLst/>
              </a:rPr>
              <a:t>Degaussing often renders </a:t>
            </a:r>
            <a:r>
              <a:rPr lang="en-US" dirty="0" smtClean="0">
                <a:effectLst/>
                <a:hlinkClick r:id="rId34" tooltip="Hard disk"/>
              </a:rPr>
              <a:t>hard disks</a:t>
            </a:r>
            <a:r>
              <a:rPr lang="en-US" dirty="0" smtClean="0">
                <a:effectLst/>
              </a:rPr>
              <a:t> inoperable, as it erases low-level </a:t>
            </a:r>
            <a:r>
              <a:rPr lang="en-US" dirty="0" smtClean="0">
                <a:effectLst/>
                <a:hlinkClick r:id="rId35" tooltip="Disk format"/>
              </a:rPr>
              <a:t>formatting</a:t>
            </a:r>
            <a:r>
              <a:rPr lang="en-US" dirty="0" smtClean="0">
                <a:effectLst/>
              </a:rPr>
              <a:t> that is only done at the factory during manufacturing. In some cases, it is possible to return the drive to a functional state by having it serviced at the manufacturer. However, some modern </a:t>
            </a:r>
            <a:r>
              <a:rPr lang="en-US" dirty="0" err="1" smtClean="0">
                <a:effectLst/>
              </a:rPr>
              <a:t>degaussers</a:t>
            </a:r>
            <a:r>
              <a:rPr lang="en-US" dirty="0" smtClean="0">
                <a:effectLst/>
              </a:rPr>
              <a:t> use such a strong magnetic pulse that the motor that spins the platters may be destroyed in the degaussing process, and servicing may not be cost-effective. Degaussed computer tape such as </a:t>
            </a:r>
            <a:r>
              <a:rPr lang="en-US" dirty="0" smtClean="0">
                <a:effectLst/>
                <a:hlinkClick r:id="rId36" tooltip="Digital Linear Tape"/>
              </a:rPr>
              <a:t>DLT</a:t>
            </a:r>
            <a:r>
              <a:rPr lang="en-US" dirty="0" smtClean="0">
                <a:effectLst/>
              </a:rPr>
              <a:t> can generally be reformatted and reused with standard consumer hardware.</a:t>
            </a:r>
          </a:p>
          <a:p>
            <a:pPr rtl="0"/>
            <a:r>
              <a:rPr lang="en-US" dirty="0" smtClean="0">
                <a:effectLst/>
              </a:rPr>
              <a:t>In some high-security environments, one may be required to use a </a:t>
            </a:r>
            <a:r>
              <a:rPr lang="en-US" dirty="0" err="1" smtClean="0">
                <a:effectLst/>
              </a:rPr>
              <a:t>degausser</a:t>
            </a:r>
            <a:r>
              <a:rPr lang="en-US" dirty="0" smtClean="0">
                <a:effectLst/>
              </a:rPr>
              <a:t> that has been approved for the task. For example, in </a:t>
            </a:r>
            <a:r>
              <a:rPr lang="en-US" dirty="0" smtClean="0">
                <a:effectLst/>
                <a:hlinkClick r:id="rId37" tooltip="United States"/>
              </a:rPr>
              <a:t>US</a:t>
            </a:r>
            <a:r>
              <a:rPr lang="en-US" dirty="0" smtClean="0">
                <a:effectLst/>
              </a:rPr>
              <a:t> government and military jurisdictions, one may be required to use a </a:t>
            </a:r>
            <a:r>
              <a:rPr lang="en-US" dirty="0" err="1" smtClean="0">
                <a:effectLst/>
              </a:rPr>
              <a:t>degausser</a:t>
            </a:r>
            <a:r>
              <a:rPr lang="en-US" dirty="0" smtClean="0">
                <a:effectLst/>
              </a:rPr>
              <a:t> from the </a:t>
            </a:r>
            <a:r>
              <a:rPr lang="en-US" dirty="0" smtClean="0">
                <a:effectLst/>
                <a:hlinkClick r:id="rId38" tooltip="National Security Agency"/>
              </a:rPr>
              <a:t>NSA</a:t>
            </a:r>
            <a:r>
              <a:rPr lang="en-US" dirty="0" smtClean="0">
                <a:effectLst/>
              </a:rPr>
              <a:t>'s "Evaluated Products List".</a:t>
            </a:r>
            <a:r>
              <a:rPr lang="en-US" baseline="30000" dirty="0" smtClean="0">
                <a:effectLst/>
                <a:hlinkClick r:id="rId39"/>
              </a:rPr>
              <a:t>[7]</a:t>
            </a:r>
            <a:endParaRPr lang="en-US" dirty="0" smtClean="0">
              <a:effectLst/>
            </a:endParaRPr>
          </a:p>
          <a:p>
            <a:pPr rtl="0"/>
            <a:r>
              <a:rPr lang="en-US" b="1" dirty="0" smtClean="0">
                <a:effectLst/>
              </a:rPr>
              <a:t>Encryption[</a:t>
            </a:r>
            <a:r>
              <a:rPr lang="en-US" b="1" dirty="0" smtClean="0">
                <a:effectLst/>
                <a:hlinkClick r:id="rId40" tooltip="Edit section: Encryption"/>
              </a:rPr>
              <a:t>edit</a:t>
            </a:r>
            <a:r>
              <a:rPr lang="en-US" b="1" dirty="0" smtClean="0">
                <a:effectLst/>
              </a:rPr>
              <a:t>]</a:t>
            </a:r>
          </a:p>
          <a:p>
            <a:pPr rtl="0"/>
            <a:r>
              <a:rPr lang="en-US" dirty="0" smtClean="0">
                <a:effectLst/>
                <a:hlinkClick r:id="rId41" tooltip="Encryption"/>
              </a:rPr>
              <a:t>Encrypting</a:t>
            </a:r>
            <a:r>
              <a:rPr lang="en-US" dirty="0" smtClean="0">
                <a:effectLst/>
              </a:rPr>
              <a:t> data before it is stored on the media may mitigate concerns about data </a:t>
            </a:r>
            <a:r>
              <a:rPr lang="en-US" dirty="0" err="1" smtClean="0">
                <a:effectLst/>
              </a:rPr>
              <a:t>remanence</a:t>
            </a:r>
            <a:r>
              <a:rPr lang="en-US" dirty="0" smtClean="0">
                <a:effectLst/>
              </a:rPr>
              <a:t>. If the </a:t>
            </a:r>
            <a:r>
              <a:rPr lang="en-US" dirty="0" smtClean="0">
                <a:effectLst/>
                <a:hlinkClick r:id="rId42" tooltip="Key (cryptography)"/>
              </a:rPr>
              <a:t>decryption key</a:t>
            </a:r>
            <a:r>
              <a:rPr lang="en-US" dirty="0" smtClean="0">
                <a:effectLst/>
              </a:rPr>
              <a:t> is strong and carefully controlled, it may effectively make any data on the media unrecoverable. Even if the key is stored on the media, it may prove easier or quicker to </a:t>
            </a:r>
            <a:r>
              <a:rPr lang="en-US" dirty="0" smtClean="0">
                <a:effectLst/>
                <a:hlinkClick r:id="rId43"/>
              </a:rPr>
              <a:t>overwrite</a:t>
            </a:r>
            <a:r>
              <a:rPr lang="en-US" dirty="0" smtClean="0">
                <a:effectLst/>
              </a:rPr>
              <a:t> just the key, vs the entire disk. This process is called </a:t>
            </a:r>
            <a:r>
              <a:rPr lang="en-US" dirty="0" smtClean="0">
                <a:effectLst/>
                <a:hlinkClick r:id="rId44" tooltip="Crypto erase"/>
              </a:rPr>
              <a:t>crypto erase</a:t>
            </a:r>
            <a:r>
              <a:rPr lang="en-US" dirty="0" smtClean="0">
                <a:effectLst/>
              </a:rPr>
              <a:t> in the security industry.</a:t>
            </a:r>
            <a:r>
              <a:rPr lang="en-US" baseline="30000" dirty="0" smtClean="0">
                <a:effectLst/>
                <a:hlinkClick r:id="rId45"/>
              </a:rPr>
              <a:t>[8]</a:t>
            </a:r>
            <a:endParaRPr lang="en-US" dirty="0" smtClean="0">
              <a:effectLst/>
            </a:endParaRPr>
          </a:p>
          <a:p>
            <a:pPr rtl="0"/>
            <a:r>
              <a:rPr lang="en-US" dirty="0" smtClean="0">
                <a:effectLst/>
              </a:rPr>
              <a:t>Encryption may be done on a </a:t>
            </a:r>
            <a:r>
              <a:rPr lang="en-US" dirty="0" smtClean="0">
                <a:effectLst/>
                <a:hlinkClick r:id="rId46" tooltip="Filesystem-level encryption"/>
              </a:rPr>
              <a:t>file-by-file</a:t>
            </a:r>
            <a:r>
              <a:rPr lang="en-US" dirty="0" smtClean="0">
                <a:effectLst/>
              </a:rPr>
              <a:t> basis, or on the </a:t>
            </a:r>
            <a:r>
              <a:rPr lang="en-US" dirty="0" smtClean="0">
                <a:effectLst/>
                <a:hlinkClick r:id="rId47" tooltip="Disk encryption"/>
              </a:rPr>
              <a:t>whole disk</a:t>
            </a:r>
            <a:r>
              <a:rPr lang="en-US" dirty="0" smtClean="0">
                <a:effectLst/>
              </a:rPr>
              <a:t>. </a:t>
            </a:r>
            <a:r>
              <a:rPr lang="en-US" dirty="0" smtClean="0">
                <a:effectLst/>
                <a:hlinkClick r:id="rId48" tooltip="Cold boot attack"/>
              </a:rPr>
              <a:t>Cold boot attacks</a:t>
            </a:r>
            <a:r>
              <a:rPr lang="en-US" dirty="0" smtClean="0">
                <a:effectLst/>
              </a:rPr>
              <a:t> are one of the few possible methods for subverting a </a:t>
            </a:r>
            <a:r>
              <a:rPr lang="en-US" dirty="0" smtClean="0">
                <a:effectLst/>
                <a:hlinkClick r:id="rId47" tooltip="Disk encryption"/>
              </a:rPr>
              <a:t>full-disk encryption</a:t>
            </a:r>
            <a:r>
              <a:rPr lang="en-US" dirty="0" smtClean="0">
                <a:effectLst/>
              </a:rPr>
              <a:t> method, as there is no possibility of storing the plain text key in an unencrypted section of the medium. See the section </a:t>
            </a:r>
            <a:r>
              <a:rPr lang="en-US" dirty="0" smtClean="0">
                <a:effectLst/>
                <a:hlinkClick r:id="rId11"/>
              </a:rPr>
              <a:t>Complications: Data in RAM</a:t>
            </a:r>
            <a:r>
              <a:rPr lang="en-US" dirty="0" smtClean="0">
                <a:effectLst/>
              </a:rPr>
              <a:t> for further discussion.</a:t>
            </a:r>
          </a:p>
          <a:p>
            <a:pPr rtl="0"/>
            <a:r>
              <a:rPr lang="en-US" dirty="0" smtClean="0">
                <a:effectLst/>
              </a:rPr>
              <a:t>Other </a:t>
            </a:r>
            <a:r>
              <a:rPr lang="en-US" dirty="0" smtClean="0">
                <a:effectLst/>
                <a:hlinkClick r:id="rId49" tooltip="Side-channel attack"/>
              </a:rPr>
              <a:t>side-channel attacks</a:t>
            </a:r>
            <a:r>
              <a:rPr lang="en-US" dirty="0" smtClean="0">
                <a:effectLst/>
              </a:rPr>
              <a:t> (such as </a:t>
            </a:r>
            <a:r>
              <a:rPr lang="en-US" dirty="0" err="1" smtClean="0">
                <a:effectLst/>
                <a:hlinkClick r:id="rId50" tooltip="Keyloggers"/>
              </a:rPr>
              <a:t>keyloggers</a:t>
            </a:r>
            <a:r>
              <a:rPr lang="en-US" dirty="0" smtClean="0">
                <a:effectLst/>
              </a:rPr>
              <a:t>, acquisition of a written note containing the decryption key, or </a:t>
            </a:r>
            <a:r>
              <a:rPr lang="en-US" dirty="0" smtClean="0">
                <a:effectLst/>
                <a:hlinkClick r:id="rId51" tooltip="Rubber hose cryptography"/>
              </a:rPr>
              <a:t>rubber hose cryptography</a:t>
            </a:r>
            <a:r>
              <a:rPr lang="en-US" dirty="0" smtClean="0">
                <a:effectLst/>
              </a:rPr>
              <a:t>) may offer a greater chance to success, but do not rely on weaknesses in the cryptographic method employed. As such, their relevance for this article is minor.</a:t>
            </a:r>
          </a:p>
          <a:p>
            <a:pPr rtl="0"/>
            <a:r>
              <a:rPr lang="en-US" b="1" dirty="0" smtClean="0">
                <a:effectLst/>
              </a:rPr>
              <a:t>Media destruction[</a:t>
            </a:r>
            <a:r>
              <a:rPr lang="en-US" b="1" dirty="0" smtClean="0">
                <a:effectLst/>
                <a:hlinkClick r:id="rId52" tooltip="Edit section: Media destruction"/>
              </a:rPr>
              <a:t>edit</a:t>
            </a:r>
            <a:r>
              <a:rPr lang="en-US" b="1" dirty="0" smtClean="0">
                <a:effectLst/>
              </a:rPr>
              <a:t>]</a:t>
            </a:r>
          </a:p>
          <a:p>
            <a:pPr rtl="0"/>
            <a:r>
              <a:rPr lang="en-US" dirty="0" smtClean="0">
                <a:effectLst/>
              </a:rPr>
              <a:t>The pieces of a physically destroyed hard disk drive.</a:t>
            </a:r>
          </a:p>
          <a:p>
            <a:pPr rtl="0"/>
            <a:r>
              <a:rPr lang="en-US" dirty="0" smtClean="0">
                <a:effectLst/>
              </a:rPr>
              <a:t>Thorough destruction of the underlying storage media is the most certain way to counter data </a:t>
            </a:r>
            <a:r>
              <a:rPr lang="en-US" dirty="0" err="1" smtClean="0">
                <a:effectLst/>
              </a:rPr>
              <a:t>remanence</a:t>
            </a:r>
            <a:r>
              <a:rPr lang="en-US" dirty="0" smtClean="0">
                <a:effectLst/>
              </a:rPr>
              <a:t>. However, the process is generally time-consuming, cumbersome, and may require extremely thorough methods, as even a small fragment of the media may contain large amounts of data.</a:t>
            </a:r>
          </a:p>
          <a:p>
            <a:pPr rtl="0"/>
            <a:r>
              <a:rPr lang="en-US" dirty="0" smtClean="0">
                <a:effectLst/>
              </a:rPr>
              <a:t>Specific destruction techniques include:</a:t>
            </a:r>
          </a:p>
          <a:p>
            <a:pPr rtl="0"/>
            <a:r>
              <a:rPr lang="en-US" dirty="0" smtClean="0">
                <a:effectLst/>
                <a:hlinkClick r:id="rId53" tooltip="Physical change"/>
              </a:rPr>
              <a:t>Physically breaking</a:t>
            </a:r>
            <a:r>
              <a:rPr lang="en-US" dirty="0" smtClean="0">
                <a:effectLst/>
              </a:rPr>
              <a:t> the media apart (e.g., by grinding or shredding)</a:t>
            </a:r>
          </a:p>
          <a:p>
            <a:pPr rtl="0"/>
            <a:r>
              <a:rPr lang="en-US" dirty="0" smtClean="0">
                <a:effectLst/>
                <a:hlinkClick r:id="rId54" tooltip="Chemical change"/>
              </a:rPr>
              <a:t>Chemically altering</a:t>
            </a:r>
            <a:r>
              <a:rPr lang="en-US" dirty="0" smtClean="0">
                <a:effectLst/>
              </a:rPr>
              <a:t> the media into a non-readable, non-reverse-constructible state (e.g., through </a:t>
            </a:r>
            <a:r>
              <a:rPr lang="en-US" dirty="0" smtClean="0">
                <a:effectLst/>
                <a:hlinkClick r:id="rId55" tooltip="Incineration"/>
              </a:rPr>
              <a:t>incineration</a:t>
            </a:r>
            <a:r>
              <a:rPr lang="en-US" dirty="0" smtClean="0">
                <a:effectLst/>
              </a:rPr>
              <a:t> or exposure to </a:t>
            </a:r>
            <a:r>
              <a:rPr lang="en-US" dirty="0" smtClean="0">
                <a:effectLst/>
                <a:hlinkClick r:id="rId56" tooltip="Causticity"/>
              </a:rPr>
              <a:t>caustic</a:t>
            </a:r>
            <a:r>
              <a:rPr lang="en-US" dirty="0" smtClean="0">
                <a:effectLst/>
              </a:rPr>
              <a:t>/</a:t>
            </a:r>
            <a:r>
              <a:rPr lang="en-US" dirty="0" smtClean="0">
                <a:effectLst/>
                <a:hlinkClick r:id="rId57" tooltip="Corrosive"/>
              </a:rPr>
              <a:t>corrosive</a:t>
            </a:r>
            <a:r>
              <a:rPr lang="en-US" dirty="0" smtClean="0">
                <a:effectLst/>
              </a:rPr>
              <a:t> chemicals)</a:t>
            </a:r>
          </a:p>
          <a:p>
            <a:pPr rtl="0"/>
            <a:r>
              <a:rPr lang="en-US" dirty="0" smtClean="0">
                <a:effectLst/>
                <a:hlinkClick r:id="rId58" tooltip="Phase transition"/>
              </a:rPr>
              <a:t>Phase transition</a:t>
            </a:r>
            <a:r>
              <a:rPr lang="en-US" dirty="0" smtClean="0">
                <a:effectLst/>
              </a:rPr>
              <a:t> (e.g., liquefaction or vaporization of a solid disk)</a:t>
            </a:r>
          </a:p>
          <a:p>
            <a:pPr rtl="0"/>
            <a:r>
              <a:rPr lang="en-US" dirty="0" smtClean="0">
                <a:effectLst/>
              </a:rPr>
              <a:t>For magnetic media, raising its temperature above the </a:t>
            </a:r>
            <a:r>
              <a:rPr lang="en-US" dirty="0" smtClean="0">
                <a:effectLst/>
                <a:hlinkClick r:id="rId59" tooltip="Curie point"/>
              </a:rPr>
              <a:t>Curie point</a:t>
            </a:r>
            <a:endParaRPr lang="en-US" dirty="0" smtClean="0">
              <a:effectLst/>
            </a:endParaRPr>
          </a:p>
          <a:p>
            <a:pPr rtl="0"/>
            <a:r>
              <a:rPr lang="en-US" dirty="0" smtClean="0">
                <a:effectLst/>
              </a:rPr>
              <a:t>For many electric/electronic volatile and non-volatile storage mediums, exposure to electromagnetic fields greatly exceeding safe operational specifications (e.g., high-</a:t>
            </a:r>
            <a:r>
              <a:rPr lang="en-US" dirty="0" smtClean="0">
                <a:effectLst/>
                <a:hlinkClick r:id="rId60" tooltip="Voltage"/>
              </a:rPr>
              <a:t>voltage</a:t>
            </a:r>
            <a:r>
              <a:rPr lang="en-US" dirty="0" smtClean="0">
                <a:effectLst/>
              </a:rPr>
              <a:t> electric current or high-amplitude </a:t>
            </a:r>
            <a:r>
              <a:rPr lang="en-US" dirty="0" smtClean="0">
                <a:effectLst/>
                <a:hlinkClick r:id="rId61" tooltip="Microwave"/>
              </a:rPr>
              <a:t>microwave</a:t>
            </a:r>
            <a:r>
              <a:rPr lang="en-US" dirty="0" smtClean="0">
                <a:effectLst/>
              </a:rPr>
              <a:t> radiation)</a:t>
            </a:r>
            <a:r>
              <a:rPr lang="en-US" baseline="30000" dirty="0" smtClean="0">
                <a:effectLst/>
              </a:rPr>
              <a:t>[</a:t>
            </a:r>
            <a:r>
              <a:rPr lang="en-US" i="1" baseline="30000" dirty="0" smtClean="0">
                <a:effectLst/>
                <a:hlinkClick r:id="rId12" tooltip="Wikipedia:Citation needed"/>
              </a:rPr>
              <a:t>citation needed</a:t>
            </a:r>
            <a:r>
              <a:rPr lang="en-US" baseline="30000" dirty="0" smtClean="0">
                <a:effectLst/>
              </a:rPr>
              <a:t>]</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33</a:t>
            </a:fld>
            <a:endParaRPr lang="en-US"/>
          </a:p>
        </p:txBody>
      </p:sp>
    </p:spTree>
    <p:extLst>
      <p:ext uri="{BB962C8B-B14F-4D97-AF65-F5344CB8AC3E}">
        <p14:creationId xmlns:p14="http://schemas.microsoft.com/office/powerpoint/2010/main" val="321983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0BC05-6718-4FB6-87C2-DBA47A5FB997}" type="slidenum">
              <a:rPr lang="en-US"/>
              <a:pPr/>
              <a:t>34</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0501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CD48E2-83B5-4272-AFC0-09FA9594020E}" type="slidenum">
              <a:rPr lang="en-US"/>
              <a:pPr/>
              <a:t>36</a:t>
            </a:fld>
            <a:endParaRPr lang="en-US"/>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p:txBody>
          <a:bodyPr>
            <a:normAutofit lnSpcReduction="10000"/>
          </a:bodyPr>
          <a:lstStyle/>
          <a:p>
            <a:pPr>
              <a:lnSpc>
                <a:spcPct val="80000"/>
              </a:lnSpc>
            </a:pPr>
            <a:r>
              <a:rPr lang="en-US" sz="800" b="1"/>
              <a:t>From: http://www.raidrecoveryguide.com/techniques.html  </a:t>
            </a:r>
          </a:p>
          <a:p>
            <a:pPr>
              <a:lnSpc>
                <a:spcPct val="80000"/>
              </a:lnSpc>
            </a:pPr>
            <a:endParaRPr lang="en-US" sz="800" b="1"/>
          </a:p>
          <a:p>
            <a:pPr>
              <a:lnSpc>
                <a:spcPct val="80000"/>
              </a:lnSpc>
            </a:pPr>
            <a:r>
              <a:rPr lang="en-US" sz="800" b="1"/>
              <a:t>Striping</a:t>
            </a:r>
          </a:p>
          <a:p>
            <a:pPr>
              <a:lnSpc>
                <a:spcPct val="80000"/>
              </a:lnSpc>
            </a:pPr>
            <a:r>
              <a:rPr lang="en-US" sz="800"/>
              <a:t>Striping is a technique which offers the best performance of any RAID configuration. </a:t>
            </a:r>
            <a:r>
              <a:rPr lang="en-US" sz="800" b="1"/>
              <a:t>In a striped array, data is interleaved across all the drives in the array.</a:t>
            </a:r>
            <a:endParaRPr lang="en-US" sz="800"/>
          </a:p>
          <a:p>
            <a:pPr>
              <a:lnSpc>
                <a:spcPct val="80000"/>
              </a:lnSpc>
            </a:pPr>
            <a:r>
              <a:rPr lang="en-US" sz="800"/>
              <a:t>An analogy may be helpful in understanding how striping works.</a:t>
            </a:r>
          </a:p>
          <a:p>
            <a:pPr>
              <a:lnSpc>
                <a:spcPct val="80000"/>
              </a:lnSpc>
            </a:pPr>
            <a:r>
              <a:rPr lang="en-US" sz="800"/>
              <a:t>Imagine you asked a friend to write down all the numbers between 0 and 100. It would probably take him a few minutes to jot them all down. Now imagine that instead of asking just one friend to write down the numbers, you asked ten friends to divide the numbers up equally amongst themselves so that one writes down 0 to 9, another 10 to 19, and so on and so forth until all were assigned a task. It would take a fraction of the time. This is how striping works. By splitting up the data and distributing it across multiple drives, you increase performance.</a:t>
            </a:r>
          </a:p>
          <a:p>
            <a:pPr>
              <a:lnSpc>
                <a:spcPct val="80000"/>
              </a:lnSpc>
            </a:pPr>
            <a:r>
              <a:rPr lang="en-US" sz="800"/>
              <a:t>Performance in a striped array is dependant on the stripe width (the number of drives in the array) and the stripe size (the size of the chunks of data being written across the array). </a:t>
            </a:r>
            <a:r>
              <a:rPr lang="en-US" sz="800" b="1"/>
              <a:t>Striping can occur at two different levels: byte level and block level</a:t>
            </a:r>
            <a:r>
              <a:rPr lang="en-US" sz="800"/>
              <a:t>. Byte level striping involves breaking up the data into bytes and storing them sequentially across the hard drives. Block level striping involves breaking up the data into a given block size. These blocks are then distributed in the same way across the array as in byte level striping.</a:t>
            </a:r>
          </a:p>
          <a:p>
            <a:pPr>
              <a:lnSpc>
                <a:spcPct val="80000"/>
              </a:lnSpc>
            </a:pPr>
            <a:r>
              <a:rPr lang="en-US" sz="800"/>
              <a:t>So, what stripe size should you use to wring the most performance out of your RAID? Well, that depends on what type of application you're using it for.</a:t>
            </a:r>
          </a:p>
          <a:p>
            <a:pPr>
              <a:lnSpc>
                <a:spcPct val="80000"/>
              </a:lnSpc>
            </a:pPr>
            <a:r>
              <a:rPr lang="en-US" sz="800"/>
              <a:t>Larger stripes mean fewer accesses to the disk. For this reason, larger stripes are useful for I/O-intensive (Input/Output) applications such as database servers. Smaller stripes on the other hand, mean that data can be accessed more quickly because data chunks are smaller. Consequently, smaller stripes are better suited for throughput-intensive applications such as video production and editing.</a:t>
            </a:r>
            <a:endParaRPr lang="en-US" sz="800" b="1"/>
          </a:p>
          <a:p>
            <a:pPr>
              <a:lnSpc>
                <a:spcPct val="80000"/>
              </a:lnSpc>
            </a:pPr>
            <a:r>
              <a:rPr lang="en-US" sz="800" b="1"/>
              <a:t>Mirroring</a:t>
            </a:r>
          </a:p>
          <a:p>
            <a:pPr>
              <a:lnSpc>
                <a:spcPct val="80000"/>
              </a:lnSpc>
            </a:pPr>
            <a:r>
              <a:rPr lang="en-US" sz="800"/>
              <a:t>Although a striped array may offer the best performance of any RAID configuration, it provides no redundancy. If one drive in the array fails, all of your data will be lost and you may need to consider </a:t>
            </a:r>
            <a:r>
              <a:rPr lang="en-US" sz="800">
                <a:hlinkClick r:id="rId3"/>
              </a:rPr>
              <a:t>RAID data recovery</a:t>
            </a:r>
            <a:r>
              <a:rPr lang="en-US" sz="800"/>
              <a:t> options.</a:t>
            </a:r>
          </a:p>
          <a:p>
            <a:pPr>
              <a:lnSpc>
                <a:spcPct val="80000"/>
              </a:lnSpc>
            </a:pPr>
            <a:r>
              <a:rPr lang="en-US" sz="800"/>
              <a:t>That's where mirroring comes in. </a:t>
            </a:r>
            <a:r>
              <a:rPr lang="en-US" sz="800" b="1"/>
              <a:t>With mirroring, whatever you write to one drive, gets written simultaneously to another. Thus, you always have an exact duplicate of your data on the second drive.</a:t>
            </a:r>
            <a:r>
              <a:rPr lang="en-US" sz="800"/>
              <a:t> This is one of the two data redundancy techniques used in RAID to protect you from data loss. The advantage of this technique is that when one hard drive in the array fails, the system can still continue to operate since there are two copies of the data. Downtime is minimal and </a:t>
            </a:r>
            <a:r>
              <a:rPr lang="en-US" sz="800">
                <a:hlinkClick r:id="rId3"/>
              </a:rPr>
              <a:t>rebuilding</a:t>
            </a:r>
            <a:r>
              <a:rPr lang="en-US" sz="800"/>
              <a:t> the data from the good copy is relatively easy.</a:t>
            </a:r>
          </a:p>
          <a:p>
            <a:pPr>
              <a:lnSpc>
                <a:spcPct val="80000"/>
              </a:lnSpc>
            </a:pPr>
            <a:r>
              <a:rPr lang="en-US" sz="800"/>
              <a:t>Mirroring also provides a small performance boost over a single non-arrayed drive. Since the mirrored pairs contain the same data, the RAID controller can read data from one drive while simultaneously requesting data from the other. Of course, write speeds will be slower than with other techniques because data must be written twice, once on each drive.</a:t>
            </a:r>
            <a:endParaRPr lang="en-US" sz="800" b="1"/>
          </a:p>
          <a:p>
            <a:pPr>
              <a:lnSpc>
                <a:spcPct val="80000"/>
              </a:lnSpc>
            </a:pPr>
            <a:r>
              <a:rPr lang="en-US" sz="800" b="1"/>
              <a:t>Parity</a:t>
            </a:r>
          </a:p>
          <a:p>
            <a:pPr>
              <a:lnSpc>
                <a:spcPct val="80000"/>
              </a:lnSpc>
            </a:pPr>
            <a:r>
              <a:rPr lang="en-US" sz="800"/>
              <a:t>Parity is an error correction technique commonly used in certain </a:t>
            </a:r>
            <a:r>
              <a:rPr lang="en-US" sz="800">
                <a:hlinkClick r:id="rId4"/>
              </a:rPr>
              <a:t>RAID levels</a:t>
            </a:r>
            <a:r>
              <a:rPr lang="en-US" sz="800"/>
              <a:t>. It is used to reconstruct data on a drive that has failed in an array.</a:t>
            </a:r>
          </a:p>
          <a:p>
            <a:pPr>
              <a:lnSpc>
                <a:spcPct val="80000"/>
              </a:lnSpc>
            </a:pPr>
            <a:r>
              <a:rPr lang="en-US" sz="800"/>
              <a:t>Here's how it works: your RAID controller adds a parity byte to all binary information being written to the array. Basically, this is just an extra byte of data tacked onto the actual data. </a:t>
            </a:r>
            <a:r>
              <a:rPr lang="en-US" sz="800" b="1"/>
              <a:t>These parity bytes are added up by the controller to equal either an even or an odd number. By analyzing this value, the controller can determine whether the information has been compromised in any way.</a:t>
            </a:r>
            <a:r>
              <a:rPr lang="en-US" sz="800"/>
              <a:t> If it has, it can replace the data automatically with data from the other drive.</a:t>
            </a:r>
          </a:p>
          <a:p>
            <a:pPr>
              <a:lnSpc>
                <a:spcPct val="80000"/>
              </a:lnSpc>
            </a:pPr>
            <a:r>
              <a:rPr lang="en-US" sz="800"/>
              <a:t>You may be wondering how the parity data is created in the first place. Well, typically it's done using a logical operation called eXclusive OR (XOR). Basically, the controller analyzes the series of 0's and 1's which make up the data, and returns either a TRUE (for even numbers) or FALSE (for odd ones). By using this data, it can "fill in the blanks". It's like being back in your high school algebra class. You know that 3 + 6 = 9. If you see the equation 3 + _ = 9, you know the blank is supposed to be a 6. The XOR logic is used in this way to rebuild corrupted data on the array, thus maintaining integrity.</a:t>
            </a:r>
          </a:p>
        </p:txBody>
      </p:sp>
    </p:spTree>
    <p:extLst>
      <p:ext uri="{BB962C8B-B14F-4D97-AF65-F5344CB8AC3E}">
        <p14:creationId xmlns:p14="http://schemas.microsoft.com/office/powerpoint/2010/main" val="190340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97DB7-03A3-4254-B72A-3732B98FE449}" type="slidenum">
              <a:rPr lang="en-US"/>
              <a:pPr/>
              <a:t>38</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577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F8BCDC-58BE-4CE1-8026-5AE53764C177}" type="slidenum">
              <a:rPr lang="en-US"/>
              <a:pPr/>
              <a:t>40</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7393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0B6B54-BE79-41A4-B817-C63124B182D2}" type="slidenum">
              <a:rPr lang="en-US"/>
              <a:pPr/>
              <a:t>42</a:t>
            </a:fld>
            <a:endParaRPr lang="en-US"/>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302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1213E3-A6C5-4914-A5DD-1E95DBA51B8B}" type="slidenum">
              <a:rPr lang="en-US"/>
              <a:pPr/>
              <a:t>50</a:t>
            </a:fld>
            <a:endParaRPr lang="en-US"/>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341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65</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66</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3223049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3744151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6002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552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3816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11</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architecture of a computer system is very important and comprises many topics. The system has to ensure that memory is properly segregated and protected , ensure that only authorized subjects access objects, ensure that untrusted processes cannot perform activities that would put other processes at risk, control the flow of information, and define a domain of resources for each subject. It also must ensure that if the computer experiences any type of disruption, it will not result in an insecure state. Many of these issues are dealt with in the system’s security policy , and the security model is built to support the requirements of this policy. Once the security policy, model, and architecture have been developed, the computer operating system, or product, must be built, tested, evaluated, and rated. An evaluation is done by comparing the system to predefined criteria. The rating assigned to the system depends upon how it fulfills the requirements of the criteria. Customers use this rating to understand what they are really buying and how much they can trust this new product. Once the customer buys the product, it must be tested within their own environment to make sure it meets their company’s needs, which takes place through certification and accreditation processes.</a:t>
            </a:r>
          </a:p>
          <a:p>
            <a:endParaRPr lang="en-US" dirty="0" smtClean="0"/>
          </a:p>
          <a:p>
            <a:r>
              <a:rPr lang="en-US" dirty="0" smtClean="0"/>
              <a:t>Harris, Shon (2012-11-08). CISSP All-in-One Exam Guide, 6th Edition (Kindle Locations 8633-8641). McGraw-Hill Education. Kindle Edition. </a:t>
            </a:r>
          </a:p>
          <a:p>
            <a:endParaRPr lang="en-US" smtClean="0"/>
          </a:p>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dirty="0" smtClean="0"/>
          </a:p>
          <a:p>
            <a:r>
              <a:rPr lang="en-US" dirty="0"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a:t>
            </a:fld>
            <a:endParaRPr lang="en-US"/>
          </a:p>
        </p:txBody>
      </p:sp>
    </p:spTree>
    <p:extLst>
      <p:ext uri="{BB962C8B-B14F-4D97-AF65-F5344CB8AC3E}">
        <p14:creationId xmlns:p14="http://schemas.microsoft.com/office/powerpoint/2010/main" val="3022385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90600" y="990600"/>
            <a:ext cx="7924800" cy="5715000"/>
          </a:xfrm>
        </p:spPr>
        <p:txBody>
          <a:bodyPr/>
          <a:lstStyle/>
          <a:p>
            <a:endParaRPr lang="en-US"/>
          </a:p>
        </p:txBody>
      </p:sp>
    </p:spTree>
    <p:extLst>
      <p:ext uri="{BB962C8B-B14F-4D97-AF65-F5344CB8AC3E}">
        <p14:creationId xmlns:p14="http://schemas.microsoft.com/office/powerpoint/2010/main" val="21606748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 id="2147483702" r:id="rId20"/>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Data_remanence#Destruction" TargetMode="External"/><Relationship Id="rId3" Type="http://schemas.openxmlformats.org/officeDocument/2006/relationships/hyperlink" Target="https://en.wikipedia.org/wiki/Digital_data" TargetMode="External"/><Relationship Id="rId7" Type="http://schemas.openxmlformats.org/officeDocument/2006/relationships/hyperlink" Target="https://en.wikipedia.org/wiki/Data_remanence#Purging" TargetMode="External"/><Relationship Id="rId12" Type="http://schemas.openxmlformats.org/officeDocument/2006/relationships/hyperlink" Target="https://en.wikipedia.org/wiki/Data_remanence#Media_destruc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en.wikipedia.org/wiki/Data_remanence#Clearing" TargetMode="External"/><Relationship Id="rId11" Type="http://schemas.openxmlformats.org/officeDocument/2006/relationships/hyperlink" Target="https://en.wikipedia.org/wiki/Data_remanence#Encryption" TargetMode="External"/><Relationship Id="rId5" Type="http://schemas.openxmlformats.org/officeDocument/2006/relationships/hyperlink" Target="https://en.wikipedia.org/wiki/Data_storage_device" TargetMode="External"/><Relationship Id="rId10" Type="http://schemas.openxmlformats.org/officeDocument/2006/relationships/hyperlink" Target="https://en.wikipedia.org/wiki/Data_remanence#Degaussing" TargetMode="External"/><Relationship Id="rId4" Type="http://schemas.openxmlformats.org/officeDocument/2006/relationships/hyperlink" Target="https://en.wikipedia.org/wiki/File_deletion" TargetMode="External"/><Relationship Id="rId9" Type="http://schemas.openxmlformats.org/officeDocument/2006/relationships/hyperlink" Target="https://en.wikipedia.org/wiki/Data_remanence#Overwritin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Session </a:t>
            </a:r>
            <a:r>
              <a:rPr lang="en-US" dirty="0" smtClean="0"/>
              <a:t>2 </a:t>
            </a:r>
            <a:r>
              <a:rPr lang="en-US" dirty="0"/>
              <a:t>– </a:t>
            </a:r>
            <a:r>
              <a:rPr lang="en-US" dirty="0" smtClean="0"/>
              <a:t>Operations</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477679"/>
            <a:ext cx="9144000" cy="492443"/>
          </a:xfrm>
          <a:prstGeom prst="rect">
            <a:avLst/>
          </a:prstGeom>
        </p:spPr>
        <p:txBody>
          <a:bodyPr vert="horz" wrap="square" lIns="0" tIns="0" rIns="0" bIns="0" rtlCol="0">
            <a:spAutoFit/>
          </a:bodyPr>
          <a:lstStyle/>
          <a:p>
            <a:pPr marL="12700">
              <a:lnSpc>
                <a:spcPct val="100000"/>
              </a:lnSpc>
            </a:pPr>
            <a:r>
              <a:rPr spc="-5" dirty="0"/>
              <a:t>P</a:t>
            </a:r>
            <a:r>
              <a:rPr spc="25" dirty="0"/>
              <a:t>r</a:t>
            </a:r>
            <a:r>
              <a:rPr spc="-15" dirty="0"/>
              <a:t>oo</a:t>
            </a:r>
            <a:r>
              <a:rPr spc="10" dirty="0"/>
              <a:t>f</a:t>
            </a:r>
            <a:r>
              <a:rPr spc="95" dirty="0"/>
              <a:t> </a:t>
            </a:r>
            <a:r>
              <a:rPr spc="15" dirty="0"/>
              <a:t>in</a:t>
            </a:r>
            <a:r>
              <a:rPr spc="-5" dirty="0"/>
              <a:t> </a:t>
            </a:r>
            <a:r>
              <a:rPr spc="25" dirty="0"/>
              <a:t>t</a:t>
            </a:r>
            <a:r>
              <a:rPr spc="-15" dirty="0"/>
              <a:t>h</a:t>
            </a:r>
            <a:r>
              <a:rPr spc="15" dirty="0"/>
              <a:t>e</a:t>
            </a:r>
            <a:r>
              <a:rPr spc="50" dirty="0"/>
              <a:t> </a:t>
            </a:r>
            <a:r>
              <a:rPr spc="-15" dirty="0" smtClean="0"/>
              <a:t>P</a:t>
            </a:r>
            <a:r>
              <a:rPr spc="-15" dirty="0" smtClean="0"/>
              <a:t>erformance</a:t>
            </a:r>
            <a:r>
              <a:rPr spc="5" dirty="0" smtClean="0"/>
              <a:t>.</a:t>
            </a:r>
            <a:endParaRPr spc="5" dirty="0"/>
          </a:p>
        </p:txBody>
      </p:sp>
      <p:sp>
        <p:nvSpPr>
          <p:cNvPr id="3" name="object 3"/>
          <p:cNvSpPr/>
          <p:nvPr/>
        </p:nvSpPr>
        <p:spPr>
          <a:xfrm>
            <a:off x="304800" y="1321066"/>
            <a:ext cx="8229600" cy="51254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7558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11</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System </a:t>
            </a:r>
            <a:r>
              <a:rPr lang="en-US" dirty="0"/>
              <a:t>architecture • Computer hardware architecture • Operating system architecture • System security architecture • Trusted computing base and security mechanisms • Information security software models • Assurance evaluation criteria and ratings • Certification and accreditation </a:t>
            </a:r>
            <a:r>
              <a:rPr lang="en-US" dirty="0" smtClean="0"/>
              <a:t>processes</a:t>
            </a:r>
            <a:endParaRPr lang="en-US" dirty="0"/>
          </a:p>
        </p:txBody>
      </p:sp>
    </p:spTree>
    <p:extLst>
      <p:ext uri="{BB962C8B-B14F-4D97-AF65-F5344CB8AC3E}">
        <p14:creationId xmlns:p14="http://schemas.microsoft.com/office/powerpoint/2010/main" val="19457797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25857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927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dirty="0"/>
              <a:t>Chapter 12: Operations Security</a:t>
            </a:r>
            <a:endParaRPr lang="en-US" dirty="0" smtClean="0"/>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8501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Operations security</a:t>
            </a:r>
          </a:p>
        </p:txBody>
      </p:sp>
      <p:sp>
        <p:nvSpPr>
          <p:cNvPr id="3075" name="Rectangle 3"/>
          <p:cNvSpPr>
            <a:spLocks noGrp="1" noChangeArrowheads="1"/>
          </p:cNvSpPr>
          <p:nvPr>
            <p:ph idx="1"/>
          </p:nvPr>
        </p:nvSpPr>
        <p:spPr/>
        <p:txBody>
          <a:bodyPr/>
          <a:lstStyle/>
          <a:p>
            <a:pPr eaLnBrk="1" hangingPunct="1">
              <a:buNone/>
            </a:pPr>
            <a:endParaRPr lang="en-US" dirty="0" smtClean="0"/>
          </a:p>
          <a:p>
            <a:pPr eaLnBrk="1" hangingPunct="1">
              <a:buNone/>
            </a:pPr>
            <a:endParaRPr lang="en-US" dirty="0" smtClean="0"/>
          </a:p>
          <a:p>
            <a:pPr eaLnBrk="1" hangingPunct="1">
              <a:buNone/>
            </a:pPr>
            <a:endParaRPr lang="en-US" dirty="0" smtClean="0"/>
          </a:p>
          <a:p>
            <a:pPr eaLnBrk="1" hangingPunct="1">
              <a:buNone/>
            </a:pPr>
            <a:endParaRPr lang="en-US" dirty="0" smtClean="0"/>
          </a:p>
          <a:p>
            <a:pPr eaLnBrk="1" hangingPunct="1">
              <a:buNone/>
            </a:pPr>
            <a:r>
              <a:rPr lang="en-US" dirty="0" smtClean="0"/>
              <a:t>Most of this chapter is review</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00617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smtClean="0"/>
              <a:t>Overview</a:t>
            </a:r>
          </a:p>
        </p:txBody>
      </p:sp>
      <p:sp>
        <p:nvSpPr>
          <p:cNvPr id="4099" name="Rectangle 3"/>
          <p:cNvSpPr>
            <a:spLocks noGrp="1" noChangeArrowheads="1"/>
          </p:cNvSpPr>
          <p:nvPr>
            <p:ph idx="1"/>
          </p:nvPr>
        </p:nvSpPr>
        <p:spPr/>
        <p:txBody>
          <a:bodyPr/>
          <a:lstStyle/>
          <a:p>
            <a:pPr>
              <a:buNone/>
            </a:pPr>
            <a:r>
              <a:rPr lang="en-US" dirty="0" smtClean="0"/>
              <a:t>Operations Security</a:t>
            </a:r>
          </a:p>
          <a:p>
            <a:pPr lvl="1"/>
            <a:r>
              <a:rPr lang="en-US" dirty="0" smtClean="0"/>
              <a:t>Day to day tasks, once network is deployed/operational</a:t>
            </a:r>
          </a:p>
          <a:p>
            <a:pPr lvl="1"/>
            <a:r>
              <a:rPr lang="en-US" dirty="0" smtClean="0"/>
              <a:t>Ensuring people have necessary access controls</a:t>
            </a:r>
          </a:p>
          <a:p>
            <a:pPr lvl="1"/>
            <a:r>
              <a:rPr lang="en-US" dirty="0" smtClean="0"/>
              <a:t>Ensures monitoring and auditing</a:t>
            </a:r>
          </a:p>
          <a:p>
            <a:pPr lvl="1"/>
            <a:r>
              <a:rPr lang="en-US" dirty="0" smtClean="0"/>
              <a:t>Ensures systems, networks and environments are properly secured and updated</a:t>
            </a:r>
          </a:p>
          <a:p>
            <a:pPr lvl="1"/>
            <a:r>
              <a:rPr lang="en-US" dirty="0" smtClean="0"/>
              <a:t>Lots of overlap with all the other topics. This is the day to day implementation of other  concepts.</a:t>
            </a:r>
          </a:p>
          <a:p>
            <a:pPr lvl="1"/>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78278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Goals</a:t>
            </a:r>
            <a:endParaRPr lang="en-US" dirty="0" smtClean="0"/>
          </a:p>
        </p:txBody>
      </p:sp>
      <p:sp>
        <p:nvSpPr>
          <p:cNvPr id="5123" name="Rectangle 3"/>
          <p:cNvSpPr>
            <a:spLocks noGrp="1" noChangeArrowheads="1"/>
          </p:cNvSpPr>
          <p:nvPr>
            <p:ph idx="1"/>
          </p:nvPr>
        </p:nvSpPr>
        <p:spPr/>
        <p:txBody>
          <a:bodyPr>
            <a:normAutofit/>
          </a:bodyPr>
          <a:lstStyle/>
          <a:p>
            <a:r>
              <a:rPr lang="en-US" dirty="0" smtClean="0"/>
              <a:t>To implement due care.</a:t>
            </a:r>
          </a:p>
          <a:p>
            <a:r>
              <a:rPr lang="en-US" dirty="0" smtClean="0"/>
              <a:t>To ensure that people, applications, equipment and overall environment is properly secured.</a:t>
            </a:r>
          </a:p>
          <a:p>
            <a:r>
              <a:rPr lang="en-US" dirty="0" smtClean="0"/>
              <a:t>This includes physical concerns such as ensuring humidity controls, secure media reuse and destruction, and utilities are provided in a reliable and secure fashion.</a:t>
            </a:r>
          </a:p>
          <a:p>
            <a:r>
              <a:rPr lang="en-US" dirty="0" smtClean="0"/>
              <a:t>This also includes verification methods to ensure that standard and compliance requirements are met.</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555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Administrative management </a:t>
            </a:r>
          </a:p>
        </p:txBody>
      </p:sp>
      <p:sp>
        <p:nvSpPr>
          <p:cNvPr id="6147" name="Rectangle 3"/>
          <p:cNvSpPr>
            <a:spLocks noGrp="1" noChangeArrowheads="1"/>
          </p:cNvSpPr>
          <p:nvPr>
            <p:ph idx="1"/>
          </p:nvPr>
        </p:nvSpPr>
        <p:spPr/>
        <p:txBody>
          <a:bodyPr/>
          <a:lstStyle/>
          <a:p>
            <a:pPr>
              <a:buNone/>
            </a:pPr>
            <a:r>
              <a:rPr lang="en-US" dirty="0" smtClean="0"/>
              <a:t>Operationally important administrative concepts</a:t>
            </a:r>
          </a:p>
          <a:p>
            <a:r>
              <a:rPr lang="en-US" dirty="0" smtClean="0"/>
              <a:t>Separation of duty</a:t>
            </a:r>
          </a:p>
          <a:p>
            <a:r>
              <a:rPr lang="en-US" dirty="0" smtClean="0"/>
              <a:t>Job rotation</a:t>
            </a:r>
          </a:p>
          <a:p>
            <a:r>
              <a:rPr lang="en-US" dirty="0" smtClean="0"/>
              <a:t>Mandatory vacations</a:t>
            </a:r>
          </a:p>
          <a:p>
            <a:r>
              <a:rPr lang="en-US" dirty="0" smtClean="0"/>
              <a:t>Least privilege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18520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79346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Security </a:t>
            </a:r>
            <a:r>
              <a:rPr lang="en-US" dirty="0" smtClean="0"/>
              <a:t>Administrator</a:t>
            </a:r>
            <a:endParaRPr lang="en-US" dirty="0" smtClean="0"/>
          </a:p>
        </p:txBody>
      </p:sp>
      <p:sp>
        <p:nvSpPr>
          <p:cNvPr id="7171" name="Rectangle 3"/>
          <p:cNvSpPr>
            <a:spLocks noGrp="1" noChangeArrowheads="1"/>
          </p:cNvSpPr>
          <p:nvPr>
            <p:ph idx="1"/>
          </p:nvPr>
        </p:nvSpPr>
        <p:spPr/>
        <p:txBody>
          <a:bodyPr>
            <a:normAutofit fontScale="92500" lnSpcReduction="10000"/>
          </a:bodyPr>
          <a:lstStyle/>
          <a:p>
            <a:r>
              <a:rPr lang="en-US" dirty="0" smtClean="0"/>
              <a:t>Day to day responsibly for implementation and administrating the security controls.</a:t>
            </a:r>
          </a:p>
          <a:p>
            <a:r>
              <a:rPr lang="en-US" dirty="0" smtClean="0"/>
              <a:t>The security admin should not report to the network administrator.</a:t>
            </a:r>
          </a:p>
          <a:p>
            <a:r>
              <a:rPr lang="en-US" dirty="0" smtClean="0"/>
              <a:t>Responsibilities</a:t>
            </a:r>
          </a:p>
          <a:p>
            <a:pPr lvl="1"/>
            <a:r>
              <a:rPr lang="en-US" dirty="0" smtClean="0"/>
              <a:t>Implement and MAINTAIN security devices and software</a:t>
            </a:r>
          </a:p>
          <a:p>
            <a:pPr lvl="1"/>
            <a:r>
              <a:rPr lang="en-US" dirty="0" smtClean="0"/>
              <a:t>Security assessments</a:t>
            </a:r>
          </a:p>
          <a:p>
            <a:pPr lvl="1"/>
            <a:r>
              <a:rPr lang="en-US" dirty="0" smtClean="0"/>
              <a:t>Set initial passwords for users.</a:t>
            </a:r>
          </a:p>
          <a:p>
            <a:pPr lvl="1"/>
            <a:r>
              <a:rPr lang="en-US" dirty="0" smtClean="0"/>
              <a:t>Implement and maintain access controls</a:t>
            </a:r>
          </a:p>
          <a:p>
            <a:pPr lvl="1"/>
            <a:r>
              <a:rPr lang="en-US" dirty="0" smtClean="0"/>
              <a:t>Configure security labels on MAC systems </a:t>
            </a:r>
          </a:p>
          <a:p>
            <a:pPr lvl="2"/>
            <a:r>
              <a:rPr lang="en-US" dirty="0" smtClean="0"/>
              <a:t>does </a:t>
            </a:r>
            <a:r>
              <a:rPr lang="en-US" b="1" dirty="0" smtClean="0"/>
              <a:t>not</a:t>
            </a:r>
            <a:r>
              <a:rPr lang="en-US" dirty="0" smtClean="0"/>
              <a:t> actually classify data or authorize access</a:t>
            </a:r>
          </a:p>
          <a:p>
            <a:pPr lvl="1"/>
            <a:r>
              <a:rPr lang="en-US" dirty="0" smtClean="0"/>
              <a:t>Review audit logs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203305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Accountability </a:t>
            </a:r>
          </a:p>
        </p:txBody>
      </p:sp>
      <p:sp>
        <p:nvSpPr>
          <p:cNvPr id="8195" name="Rectangle 3"/>
          <p:cNvSpPr>
            <a:spLocks noGrp="1" noChangeArrowheads="1"/>
          </p:cNvSpPr>
          <p:nvPr>
            <p:ph idx="1"/>
          </p:nvPr>
        </p:nvSpPr>
        <p:spPr/>
        <p:txBody>
          <a:bodyPr>
            <a:normAutofit/>
          </a:bodyPr>
          <a:lstStyle/>
          <a:p>
            <a:r>
              <a:rPr lang="en-US" dirty="0" smtClean="0"/>
              <a:t>Auditing needs to take place in a routine manner</a:t>
            </a:r>
          </a:p>
          <a:p>
            <a:r>
              <a:rPr lang="en-US" dirty="0" smtClean="0"/>
              <a:t>Access attempts MUST have the user id included.</a:t>
            </a:r>
          </a:p>
          <a:p>
            <a:r>
              <a:rPr lang="en-US" dirty="0" smtClean="0"/>
              <a:t>Someone MUST actually read over the logs</a:t>
            </a:r>
          </a:p>
          <a:p>
            <a:r>
              <a:rPr lang="en-US" dirty="0" smtClean="0"/>
              <a:t>There are automated tools to analyze logs</a:t>
            </a:r>
          </a:p>
          <a:p>
            <a:r>
              <a:rPr lang="en-US" dirty="0" smtClean="0"/>
              <a:t>Ask yourself 3 questions when reading logs</a:t>
            </a:r>
          </a:p>
          <a:p>
            <a:pPr lvl="1"/>
            <a:r>
              <a:rPr lang="en-US" dirty="0" smtClean="0"/>
              <a:t>Are users accessing stuff that they don’t need to access in order to do their job (secure perms better)</a:t>
            </a:r>
          </a:p>
          <a:p>
            <a:pPr lvl="1"/>
            <a:r>
              <a:rPr lang="en-US" dirty="0" smtClean="0"/>
              <a:t>Are repetitive mistakes begin made (require re-training)</a:t>
            </a:r>
          </a:p>
          <a:p>
            <a:pPr lvl="1"/>
            <a:r>
              <a:rPr lang="en-US" dirty="0" smtClean="0"/>
              <a:t>Do too many users have rights to restrictive info? (need to analyze/re-evaluate data access rights)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542362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Clipping </a:t>
            </a:r>
            <a:r>
              <a:rPr lang="en-US" dirty="0" smtClean="0"/>
              <a:t>Level</a:t>
            </a:r>
            <a:endParaRPr lang="en-US" dirty="0" smtClean="0"/>
          </a:p>
        </p:txBody>
      </p:sp>
      <p:sp>
        <p:nvSpPr>
          <p:cNvPr id="10243" name="Rectangle 3"/>
          <p:cNvSpPr>
            <a:spLocks noGrp="1" noChangeArrowheads="1"/>
          </p:cNvSpPr>
          <p:nvPr>
            <p:ph idx="1"/>
          </p:nvPr>
        </p:nvSpPr>
        <p:spPr/>
        <p:txBody>
          <a:bodyPr>
            <a:normAutofit/>
          </a:bodyPr>
          <a:lstStyle/>
          <a:p>
            <a:r>
              <a:rPr lang="en-US" dirty="0" smtClean="0"/>
              <a:t>The threshold of violations attempts that should be considered </a:t>
            </a:r>
            <a:r>
              <a:rPr lang="en-US" b="1" dirty="0" smtClean="0"/>
              <a:t>normal</a:t>
            </a:r>
            <a:r>
              <a:rPr lang="en-US" dirty="0" smtClean="0"/>
              <a:t> and </a:t>
            </a:r>
            <a:r>
              <a:rPr lang="en-US" b="1" dirty="0" smtClean="0"/>
              <a:t>not </a:t>
            </a:r>
            <a:r>
              <a:rPr lang="en-US" dirty="0" smtClean="0"/>
              <a:t>logged.</a:t>
            </a:r>
          </a:p>
          <a:p>
            <a:pPr>
              <a:buNone/>
            </a:pPr>
            <a:r>
              <a:rPr lang="en-US" dirty="0" smtClean="0"/>
              <a:t>Example: </a:t>
            </a:r>
          </a:p>
          <a:p>
            <a:pPr lvl="1"/>
            <a:r>
              <a:rPr lang="en-US" dirty="0" smtClean="0"/>
              <a:t>A system may be configured to only log login failures after a user has failed 3 times.</a:t>
            </a:r>
          </a:p>
          <a:p>
            <a:r>
              <a:rPr lang="en-US" dirty="0" smtClean="0"/>
              <a:t>Why use clipping levels</a:t>
            </a:r>
          </a:p>
          <a:p>
            <a:pPr lvl="1"/>
            <a:r>
              <a:rPr lang="en-US" dirty="0" smtClean="0"/>
              <a:t>avoid to many false positives, avoid  overwhelming the analyst</a:t>
            </a:r>
          </a:p>
          <a:p>
            <a:r>
              <a:rPr lang="en-US" dirty="0" smtClean="0"/>
              <a:t>Clipping level thresholds should NOT be known to end-users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06718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IPL</a:t>
            </a:r>
            <a:endParaRPr lang="en-US" dirty="0" smtClean="0"/>
          </a:p>
        </p:txBody>
      </p:sp>
      <p:sp>
        <p:nvSpPr>
          <p:cNvPr id="11267" name="Rectangle 3"/>
          <p:cNvSpPr>
            <a:spLocks noGrp="1" noChangeArrowheads="1"/>
          </p:cNvSpPr>
          <p:nvPr>
            <p:ph idx="1"/>
          </p:nvPr>
        </p:nvSpPr>
        <p:spPr/>
        <p:txBody>
          <a:bodyPr/>
          <a:lstStyle/>
          <a:p>
            <a:r>
              <a:rPr lang="en-US" dirty="0" smtClean="0">
                <a:solidFill>
                  <a:srgbClr val="00B0F0"/>
                </a:solidFill>
              </a:rPr>
              <a:t>I</a:t>
            </a:r>
            <a:r>
              <a:rPr lang="en-US" dirty="0" smtClean="0"/>
              <a:t>nitial </a:t>
            </a:r>
            <a:r>
              <a:rPr lang="en-US" dirty="0" smtClean="0">
                <a:solidFill>
                  <a:srgbClr val="00B0F0"/>
                </a:solidFill>
              </a:rPr>
              <a:t>P</a:t>
            </a:r>
            <a:r>
              <a:rPr lang="en-US" dirty="0" smtClean="0"/>
              <a:t>rogram </a:t>
            </a:r>
            <a:r>
              <a:rPr lang="en-US" dirty="0" smtClean="0">
                <a:solidFill>
                  <a:srgbClr val="00B0F0"/>
                </a:solidFill>
              </a:rPr>
              <a:t>L</a:t>
            </a:r>
            <a:r>
              <a:rPr lang="en-US" dirty="0" smtClean="0"/>
              <a:t>oad – a mainframe term for loading the OS into the computers main memory. </a:t>
            </a:r>
          </a:p>
          <a:p>
            <a:endParaRPr lang="en-US" dirty="0" smtClean="0"/>
          </a:p>
          <a:p>
            <a:r>
              <a:rPr lang="en-US" dirty="0" smtClean="0"/>
              <a:t>Same concern exists with booting a workstation or server.</a:t>
            </a:r>
          </a:p>
          <a:p>
            <a:endParaRPr lang="en-US" dirty="0" smtClean="0"/>
          </a:p>
          <a:p>
            <a:pPr>
              <a:buNone/>
            </a:pPr>
            <a:r>
              <a:rPr lang="en-US" dirty="0" smtClean="0"/>
              <a:t> Concerns of securely booting on next slide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997821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Concerns for security </a:t>
            </a:r>
            <a:r>
              <a:rPr lang="en-US" dirty="0" smtClean="0"/>
              <a:t>booting </a:t>
            </a:r>
            <a:endParaRPr lang="en-US" dirty="0" smtClean="0"/>
          </a:p>
        </p:txBody>
      </p:sp>
      <p:sp>
        <p:nvSpPr>
          <p:cNvPr id="12291" name="Rectangle 3"/>
          <p:cNvSpPr>
            <a:spLocks noGrp="1" noChangeArrowheads="1"/>
          </p:cNvSpPr>
          <p:nvPr>
            <p:ph idx="1"/>
          </p:nvPr>
        </p:nvSpPr>
        <p:spPr/>
        <p:txBody>
          <a:bodyPr/>
          <a:lstStyle/>
          <a:p>
            <a:r>
              <a:rPr lang="en-US" smtClean="0"/>
              <a:t>Boot up sequence should not be available for normal users to re-configure? </a:t>
            </a:r>
          </a:p>
          <a:p>
            <a:r>
              <a:rPr lang="en-US" smtClean="0"/>
              <a:t>System logging should not be able to be bypassed</a:t>
            </a:r>
          </a:p>
          <a:p>
            <a:r>
              <a:rPr lang="en-US" smtClean="0"/>
              <a:t>Log output should not be able to be redirected</a:t>
            </a:r>
          </a:p>
          <a:p>
            <a:r>
              <a:rPr lang="en-US" smtClean="0"/>
              <a:t>Users should not be able to initiate a shutdown</a:t>
            </a: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2530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Trusted </a:t>
            </a:r>
            <a:r>
              <a:rPr lang="en-US" dirty="0" smtClean="0"/>
              <a:t>Recovery</a:t>
            </a:r>
            <a:endParaRPr lang="en-US" dirty="0" smtClean="0"/>
          </a:p>
        </p:txBody>
      </p:sp>
      <p:sp>
        <p:nvSpPr>
          <p:cNvPr id="13315" name="Rectangle 3"/>
          <p:cNvSpPr>
            <a:spLocks noGrp="1" noChangeArrowheads="1"/>
          </p:cNvSpPr>
          <p:nvPr>
            <p:ph idx="1"/>
          </p:nvPr>
        </p:nvSpPr>
        <p:spPr/>
        <p:txBody>
          <a:bodyPr>
            <a:normAutofit fontScale="85000" lnSpcReduction="10000"/>
          </a:bodyPr>
          <a:lstStyle/>
          <a:p>
            <a:pPr>
              <a:buNone/>
            </a:pPr>
            <a:r>
              <a:rPr lang="en-US" dirty="0" smtClean="0"/>
              <a:t>When an OS or app crashes, it should </a:t>
            </a:r>
            <a:r>
              <a:rPr lang="en-US" b="1" dirty="0" smtClean="0"/>
              <a:t>not</a:t>
            </a:r>
            <a:r>
              <a:rPr lang="en-US" dirty="0" smtClean="0"/>
              <a:t> put the system in an insecure state! An </a:t>
            </a:r>
            <a:r>
              <a:rPr lang="en-US" dirty="0" err="1" smtClean="0"/>
              <a:t>OS’es</a:t>
            </a:r>
            <a:r>
              <a:rPr lang="en-US" dirty="0" smtClean="0"/>
              <a:t> response to a failure can be one of the following*</a:t>
            </a:r>
          </a:p>
          <a:p>
            <a:pPr lvl="1"/>
            <a:r>
              <a:rPr lang="en-US" dirty="0" smtClean="0"/>
              <a:t>System reboot – a controlled shutdown and restart in response to a TCB failure. This restores the system to a stable secure state</a:t>
            </a:r>
          </a:p>
          <a:p>
            <a:pPr lvl="1"/>
            <a:r>
              <a:rPr lang="en-US" dirty="0" smtClean="0"/>
              <a:t>Emergency system restart – when the system detects an activity that cannot be recovered without restarting.</a:t>
            </a:r>
          </a:p>
          <a:p>
            <a:pPr lvl="2"/>
            <a:r>
              <a:rPr lang="en-US" dirty="0" smtClean="0"/>
              <a:t> a system reboot is a clean restart. An emergency restart, is a shutdown with a restart.</a:t>
            </a:r>
          </a:p>
          <a:p>
            <a:pPr lvl="1"/>
            <a:r>
              <a:rPr lang="en-US" dirty="0" smtClean="0"/>
              <a:t>Cold start – when an unexpected kernel or medial failure happens and the regular recovery procedure cannot recover the system to a consistent state, human intervention may be required to actually bring the system back online. Until then the system is shutdown. The steps to bring the system back online are on the next slide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997127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err="1" smtClean="0"/>
              <a:t>Input/Output</a:t>
            </a:r>
            <a:endParaRPr lang="en-US" dirty="0" smtClean="0"/>
          </a:p>
        </p:txBody>
      </p:sp>
      <p:sp>
        <p:nvSpPr>
          <p:cNvPr id="15363" name="Rectangle 3"/>
          <p:cNvSpPr>
            <a:spLocks noGrp="1" noChangeArrowheads="1"/>
          </p:cNvSpPr>
          <p:nvPr>
            <p:ph idx="1"/>
          </p:nvPr>
        </p:nvSpPr>
        <p:spPr/>
        <p:txBody>
          <a:bodyPr/>
          <a:lstStyle/>
          <a:p>
            <a:r>
              <a:rPr lang="en-US" dirty="0" smtClean="0"/>
              <a:t>I/O security needs to be concerned with ensuring input and output to a system happens securely.</a:t>
            </a:r>
          </a:p>
          <a:p>
            <a:pPr lvl="1"/>
            <a:r>
              <a:rPr lang="en-US" dirty="0" smtClean="0"/>
              <a:t>That users cannot put in false info</a:t>
            </a:r>
          </a:p>
          <a:p>
            <a:pPr lvl="1"/>
            <a:r>
              <a:rPr lang="en-US" dirty="0" smtClean="0"/>
              <a:t>Input is validated</a:t>
            </a:r>
          </a:p>
          <a:p>
            <a:pPr lvl="1"/>
            <a:r>
              <a:rPr lang="en-US" dirty="0" smtClean="0"/>
              <a:t>Transactions should be </a:t>
            </a:r>
            <a:r>
              <a:rPr lang="en-US" dirty="0" smtClean="0"/>
              <a:t>recorded </a:t>
            </a:r>
            <a:r>
              <a:rPr lang="en-US" dirty="0" smtClean="0"/>
              <a:t>and time stamped</a:t>
            </a:r>
          </a:p>
          <a:p>
            <a:pPr lvl="1"/>
            <a:r>
              <a:rPr lang="en-US" dirty="0" smtClean="0"/>
              <a:t>Non-repudiation issues</a:t>
            </a:r>
          </a:p>
          <a:p>
            <a:pPr lvl="1"/>
            <a:r>
              <a:rPr lang="en-US" dirty="0" smtClean="0"/>
              <a:t>Encryption of data</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916194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System Hardening </a:t>
            </a:r>
          </a:p>
        </p:txBody>
      </p:sp>
      <p:sp>
        <p:nvSpPr>
          <p:cNvPr id="16387" name="Rectangle 3"/>
          <p:cNvSpPr>
            <a:spLocks noGrp="1" noChangeArrowheads="1"/>
          </p:cNvSpPr>
          <p:nvPr>
            <p:ph idx="1"/>
          </p:nvPr>
        </p:nvSpPr>
        <p:spPr/>
        <p:txBody>
          <a:bodyPr>
            <a:normAutofit/>
          </a:bodyPr>
          <a:lstStyle/>
          <a:p>
            <a:r>
              <a:rPr lang="en-US" dirty="0" smtClean="0"/>
              <a:t>What is system hardening</a:t>
            </a:r>
          </a:p>
          <a:p>
            <a:pPr lvl="1"/>
            <a:r>
              <a:rPr lang="en-US" dirty="0" smtClean="0"/>
              <a:t>Remove disable accounts</a:t>
            </a:r>
          </a:p>
          <a:p>
            <a:pPr lvl="1"/>
            <a:r>
              <a:rPr lang="en-US" dirty="0" smtClean="0"/>
              <a:t>Remove disable services/software</a:t>
            </a:r>
          </a:p>
          <a:p>
            <a:pPr lvl="1"/>
            <a:r>
              <a:rPr lang="en-US" dirty="0" smtClean="0"/>
              <a:t>Remove compilers</a:t>
            </a:r>
          </a:p>
          <a:p>
            <a:pPr lvl="1"/>
            <a:r>
              <a:rPr lang="en-US" dirty="0" smtClean="0"/>
              <a:t>Run services as restricted accounts</a:t>
            </a:r>
          </a:p>
          <a:p>
            <a:pPr lvl="1"/>
            <a:r>
              <a:rPr lang="en-US" dirty="0" smtClean="0"/>
              <a:t>Configure services for maximum security</a:t>
            </a:r>
          </a:p>
          <a:p>
            <a:pPr lvl="1"/>
            <a:r>
              <a:rPr lang="en-US" dirty="0" smtClean="0"/>
              <a:t>Configure OS setting for max security</a:t>
            </a:r>
          </a:p>
          <a:p>
            <a:pPr lvl="1"/>
            <a:r>
              <a:rPr lang="en-US" dirty="0" smtClean="0"/>
              <a:t>Install host based firewall and IDS</a:t>
            </a:r>
          </a:p>
          <a:p>
            <a:pPr lvl="1"/>
            <a:r>
              <a:rPr lang="en-US" dirty="0" smtClean="0"/>
              <a:t>Install access controls, </a:t>
            </a:r>
            <a:r>
              <a:rPr lang="en-US" dirty="0" err="1" smtClean="0"/>
              <a:t>TCPwrappers</a:t>
            </a:r>
            <a:r>
              <a:rPr lang="en-US" dirty="0" smtClean="0"/>
              <a:t>, auditing</a:t>
            </a:r>
          </a:p>
          <a:p>
            <a:pPr lvl="1"/>
            <a:r>
              <a:rPr lang="en-US" dirty="0" smtClean="0"/>
              <a:t>Keep machine and services patched and up to date.</a:t>
            </a:r>
          </a:p>
          <a:p>
            <a:pPr marL="0" indent="0">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6454579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System </a:t>
            </a:r>
            <a:r>
              <a:rPr lang="en-US" dirty="0" smtClean="0"/>
              <a:t>Hardening</a:t>
            </a:r>
            <a:endParaRPr lang="en-US" dirty="0" smtClean="0"/>
          </a:p>
        </p:txBody>
      </p:sp>
      <p:sp>
        <p:nvSpPr>
          <p:cNvPr id="17411" name="Rectangle 3"/>
          <p:cNvSpPr>
            <a:spLocks noGrp="1" noChangeArrowheads="1"/>
          </p:cNvSpPr>
          <p:nvPr>
            <p:ph idx="1"/>
          </p:nvPr>
        </p:nvSpPr>
        <p:spPr/>
        <p:txBody>
          <a:bodyPr/>
          <a:lstStyle/>
          <a:p>
            <a:r>
              <a:rPr lang="en-US" dirty="0" smtClean="0"/>
              <a:t>Restrict physical access</a:t>
            </a:r>
          </a:p>
          <a:p>
            <a:r>
              <a:rPr lang="en-US" dirty="0" smtClean="0"/>
              <a:t>Lock network equipment and access</a:t>
            </a:r>
          </a:p>
          <a:p>
            <a:r>
              <a:rPr lang="en-US" dirty="0" smtClean="0"/>
              <a:t>Secure removable media access</a:t>
            </a:r>
          </a:p>
          <a:p>
            <a:r>
              <a:rPr lang="en-US" dirty="0" smtClean="0"/>
              <a:t>Secure console</a:t>
            </a:r>
          </a:p>
          <a:p>
            <a:r>
              <a:rPr lang="en-US" dirty="0" smtClean="0"/>
              <a:t>use a physically different server (or VM) for each service</a:t>
            </a:r>
          </a:p>
          <a:p>
            <a:pPr lvl="1"/>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30293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Remote Access </a:t>
            </a:r>
            <a:r>
              <a:rPr lang="en-US" dirty="0" smtClean="0"/>
              <a:t>Security</a:t>
            </a:r>
            <a:endParaRPr lang="en-US" dirty="0" smtClean="0"/>
          </a:p>
        </p:txBody>
      </p:sp>
      <p:sp>
        <p:nvSpPr>
          <p:cNvPr id="18435" name="Rectangle 3"/>
          <p:cNvSpPr>
            <a:spLocks noGrp="1" noChangeArrowheads="1"/>
          </p:cNvSpPr>
          <p:nvPr>
            <p:ph idx="1"/>
          </p:nvPr>
        </p:nvSpPr>
        <p:spPr/>
        <p:txBody>
          <a:bodyPr>
            <a:normAutofit/>
          </a:bodyPr>
          <a:lstStyle/>
          <a:p>
            <a:pPr>
              <a:buNone/>
            </a:pPr>
            <a:r>
              <a:rPr lang="en-US" dirty="0" smtClean="0"/>
              <a:t>More mobile/virtual workforces now a days. Need to secure Remote Access</a:t>
            </a:r>
          </a:p>
          <a:p>
            <a:r>
              <a:rPr lang="en-US" i="1" dirty="0" smtClean="0"/>
              <a:t>Strong authentication </a:t>
            </a:r>
            <a:r>
              <a:rPr lang="en-US" dirty="0" smtClean="0"/>
              <a:t>of users</a:t>
            </a:r>
          </a:p>
          <a:p>
            <a:r>
              <a:rPr lang="en-US" dirty="0" smtClean="0"/>
              <a:t>Proper cataloging and auditing of media</a:t>
            </a:r>
          </a:p>
          <a:p>
            <a:pPr lvl="1"/>
            <a:r>
              <a:rPr lang="en-US" dirty="0" smtClean="0"/>
              <a:t>Look at labeling on 1053</a:t>
            </a:r>
          </a:p>
          <a:p>
            <a:r>
              <a:rPr lang="en-US" dirty="0" smtClean="0"/>
              <a:t>Encrypting data</a:t>
            </a:r>
          </a:p>
          <a:p>
            <a:r>
              <a:rPr lang="en-US" dirty="0" smtClean="0"/>
              <a:t>Critical systems should not be </a:t>
            </a:r>
            <a:r>
              <a:rPr lang="en-US" dirty="0" err="1" smtClean="0"/>
              <a:t>adminstrated</a:t>
            </a:r>
            <a:r>
              <a:rPr lang="en-US" dirty="0" smtClean="0"/>
              <a:t> remotely.</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828718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250863" y="1560427"/>
            <a:ext cx="8642274" cy="4459373"/>
          </a:xfrm>
          <a:prstGeom prst="rect">
            <a:avLst/>
          </a:prstGeom>
        </p:spPr>
      </p:pic>
    </p:spTree>
    <p:extLst>
      <p:ext uri="{BB962C8B-B14F-4D97-AF65-F5344CB8AC3E}">
        <p14:creationId xmlns:p14="http://schemas.microsoft.com/office/powerpoint/2010/main" val="946522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Configuration Management </a:t>
            </a:r>
          </a:p>
        </p:txBody>
      </p:sp>
      <p:sp>
        <p:nvSpPr>
          <p:cNvPr id="19459" name="Rectangle 3"/>
          <p:cNvSpPr>
            <a:spLocks noGrp="1" noChangeArrowheads="1"/>
          </p:cNvSpPr>
          <p:nvPr>
            <p:ph idx="1"/>
          </p:nvPr>
        </p:nvSpPr>
        <p:spPr/>
        <p:txBody>
          <a:bodyPr>
            <a:normAutofit/>
          </a:bodyPr>
          <a:lstStyle/>
          <a:p>
            <a:pPr>
              <a:buNone/>
            </a:pPr>
            <a:r>
              <a:rPr lang="en-US" dirty="0" smtClean="0"/>
              <a:t>Important in actually running a network or business, especially when subject to regulation (ex. SOX)</a:t>
            </a:r>
          </a:p>
          <a:p>
            <a:r>
              <a:rPr lang="en-US" dirty="0" smtClean="0"/>
              <a:t>There should be a change control policy and process (next slide)</a:t>
            </a:r>
          </a:p>
          <a:p>
            <a:r>
              <a:rPr lang="en-US" dirty="0" smtClean="0"/>
              <a:t>Important during operational use</a:t>
            </a:r>
          </a:p>
          <a:p>
            <a:r>
              <a:rPr lang="en-US" dirty="0" smtClean="0"/>
              <a:t>Important during the whole lifecycle of a product</a:t>
            </a:r>
          </a:p>
          <a:p>
            <a:r>
              <a:rPr lang="en-US" dirty="0" smtClean="0"/>
              <a:t>service packs etc are types of changes!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4791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Change control process </a:t>
            </a:r>
          </a:p>
        </p:txBody>
      </p:sp>
      <p:sp>
        <p:nvSpPr>
          <p:cNvPr id="20483" name="Rectangle 3"/>
          <p:cNvSpPr>
            <a:spLocks noGrp="1" noChangeArrowheads="1"/>
          </p:cNvSpPr>
          <p:nvPr>
            <p:ph idx="1"/>
          </p:nvPr>
        </p:nvSpPr>
        <p:spPr/>
        <p:txBody>
          <a:bodyPr/>
          <a:lstStyle/>
          <a:p>
            <a:r>
              <a:rPr lang="en-US" dirty="0" smtClean="0"/>
              <a:t>Operational changes happen a lot. </a:t>
            </a:r>
          </a:p>
          <a:p>
            <a:r>
              <a:rPr lang="en-US" dirty="0" smtClean="0"/>
              <a:t>Request a change take place</a:t>
            </a:r>
          </a:p>
          <a:p>
            <a:r>
              <a:rPr lang="en-US" dirty="0" smtClean="0"/>
              <a:t>Approve change</a:t>
            </a:r>
          </a:p>
          <a:p>
            <a:r>
              <a:rPr lang="en-US" dirty="0" smtClean="0"/>
              <a:t>Document the change</a:t>
            </a:r>
          </a:p>
          <a:p>
            <a:r>
              <a:rPr lang="en-US" dirty="0" smtClean="0"/>
              <a:t>Test and present the change</a:t>
            </a:r>
          </a:p>
          <a:p>
            <a:r>
              <a:rPr lang="en-US" dirty="0" smtClean="0"/>
              <a:t>Implement the change</a:t>
            </a:r>
          </a:p>
          <a:p>
            <a:r>
              <a:rPr lang="en-US" dirty="0" smtClean="0"/>
              <a:t>Report change to MANAGEMENT* </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982924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Media Control </a:t>
            </a:r>
          </a:p>
        </p:txBody>
      </p:sp>
      <p:sp>
        <p:nvSpPr>
          <p:cNvPr id="21507" name="Rectangle 3"/>
          <p:cNvSpPr>
            <a:spLocks noGrp="1" noChangeArrowheads="1"/>
          </p:cNvSpPr>
          <p:nvPr>
            <p:ph idx="1"/>
          </p:nvPr>
        </p:nvSpPr>
        <p:spPr/>
        <p:txBody>
          <a:bodyPr>
            <a:normAutofit/>
          </a:bodyPr>
          <a:lstStyle/>
          <a:p>
            <a:r>
              <a:rPr lang="en-US" dirty="0" smtClean="0"/>
              <a:t>Day to day </a:t>
            </a:r>
            <a:r>
              <a:rPr lang="en-US" dirty="0" smtClean="0"/>
              <a:t>media use </a:t>
            </a:r>
            <a:r>
              <a:rPr lang="en-US" dirty="0" smtClean="0"/>
              <a:t>must reflect the </a:t>
            </a:r>
            <a:r>
              <a:rPr lang="en-US" dirty="0" smtClean="0"/>
              <a:t>company’s </a:t>
            </a:r>
            <a:r>
              <a:rPr lang="en-US" dirty="0" smtClean="0"/>
              <a:t>security policy </a:t>
            </a:r>
            <a:endParaRPr lang="en-US" dirty="0"/>
          </a:p>
          <a:p>
            <a:r>
              <a:rPr lang="en-US" dirty="0" smtClean="0"/>
              <a:t>Backup </a:t>
            </a:r>
            <a:r>
              <a:rPr lang="en-US" dirty="0" smtClean="0"/>
              <a:t>media </a:t>
            </a:r>
            <a:r>
              <a:rPr lang="en-US" dirty="0" smtClean="0"/>
              <a:t>must be </a:t>
            </a:r>
            <a:r>
              <a:rPr lang="en-US" dirty="0" smtClean="0"/>
              <a:t>protected from people and the environment.</a:t>
            </a:r>
          </a:p>
          <a:p>
            <a:pPr lvl="1"/>
            <a:r>
              <a:rPr lang="en-US" dirty="0" smtClean="0"/>
              <a:t>Auditing of media access must be done</a:t>
            </a:r>
          </a:p>
          <a:p>
            <a:pPr lvl="1"/>
            <a:r>
              <a:rPr lang="en-US" dirty="0" smtClean="0"/>
              <a:t>Company may have media librarian</a:t>
            </a:r>
          </a:p>
          <a:p>
            <a:pPr lvl="1"/>
            <a:r>
              <a:rPr lang="en-US" dirty="0" smtClean="0"/>
              <a:t>Media reuse issues</a:t>
            </a:r>
          </a:p>
          <a:p>
            <a:pPr lvl="1"/>
            <a:r>
              <a:rPr lang="en-US" dirty="0" smtClean="0"/>
              <a:t>Media destruction (next slide)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1711317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Media </a:t>
            </a:r>
            <a:r>
              <a:rPr lang="en-US" dirty="0" smtClean="0"/>
              <a:t>destruction</a:t>
            </a:r>
            <a:endParaRPr lang="en-US" dirty="0" smtClean="0"/>
          </a:p>
        </p:txBody>
      </p:sp>
      <p:sp>
        <p:nvSpPr>
          <p:cNvPr id="22531" name="Rectangle 3"/>
          <p:cNvSpPr>
            <a:spLocks noGrp="1" noChangeArrowheads="1"/>
          </p:cNvSpPr>
          <p:nvPr>
            <p:ph idx="1"/>
          </p:nvPr>
        </p:nvSpPr>
        <p:spPr/>
        <p:txBody>
          <a:bodyPr>
            <a:normAutofit fontScale="85000" lnSpcReduction="20000"/>
          </a:bodyPr>
          <a:lstStyle/>
          <a:p>
            <a:pPr>
              <a:buNone/>
            </a:pPr>
            <a:r>
              <a:rPr lang="en-US" dirty="0" smtClean="0"/>
              <a:t>Sanitization – process of destroying media when </a:t>
            </a:r>
            <a:r>
              <a:rPr lang="en-US" dirty="0" smtClean="0"/>
              <a:t>its </a:t>
            </a:r>
            <a:r>
              <a:rPr lang="en-US" dirty="0" smtClean="0"/>
              <a:t>no longer used.</a:t>
            </a:r>
          </a:p>
          <a:p>
            <a:r>
              <a:rPr lang="en-US" b="1" dirty="0"/>
              <a:t>Data </a:t>
            </a:r>
            <a:r>
              <a:rPr lang="en-US" b="1" dirty="0" err="1"/>
              <a:t>remanence</a:t>
            </a:r>
            <a:r>
              <a:rPr lang="en-US" dirty="0"/>
              <a:t> is the residual representation of </a:t>
            </a:r>
            <a:r>
              <a:rPr lang="en-US" dirty="0">
                <a:hlinkClick r:id="rId3" tooltip="Digital data"/>
              </a:rPr>
              <a:t>digital data</a:t>
            </a:r>
            <a:r>
              <a:rPr lang="en-US" dirty="0"/>
              <a:t> that remains even after attempts have been made to remove or erase the data. This residue may result from data being left intact by a nominal </a:t>
            </a:r>
            <a:r>
              <a:rPr lang="en-US" dirty="0">
                <a:hlinkClick r:id="rId4" tooltip="File deletion"/>
              </a:rPr>
              <a:t>file deletion</a:t>
            </a:r>
            <a:r>
              <a:rPr lang="en-US" dirty="0"/>
              <a:t> operation, by reformatting of storage media that does not remove data previously written to the media, or through physical properties of the </a:t>
            </a:r>
            <a:r>
              <a:rPr lang="en-US" dirty="0">
                <a:hlinkClick r:id="rId5" tooltip="Data storage device"/>
              </a:rPr>
              <a:t>storage media</a:t>
            </a:r>
            <a:r>
              <a:rPr lang="en-US" dirty="0"/>
              <a:t> that allow previously written data to be recovered. </a:t>
            </a:r>
            <a:endParaRPr lang="en-US" dirty="0" smtClean="0"/>
          </a:p>
          <a:p>
            <a:r>
              <a:rPr lang="en-US" dirty="0"/>
              <a:t>Various techniques have been developed to counter data </a:t>
            </a:r>
            <a:r>
              <a:rPr lang="en-US" dirty="0" err="1"/>
              <a:t>remanence</a:t>
            </a:r>
            <a:r>
              <a:rPr lang="en-US" dirty="0"/>
              <a:t>. These techniques are classified as </a:t>
            </a:r>
            <a:r>
              <a:rPr lang="en-US" dirty="0">
                <a:hlinkClick r:id="rId6"/>
              </a:rPr>
              <a:t>clearing</a:t>
            </a:r>
            <a:r>
              <a:rPr lang="en-US" dirty="0"/>
              <a:t>, </a:t>
            </a:r>
            <a:r>
              <a:rPr lang="en-US" dirty="0">
                <a:hlinkClick r:id="rId7"/>
              </a:rPr>
              <a:t>purging/sanitizing</a:t>
            </a:r>
            <a:r>
              <a:rPr lang="en-US" dirty="0"/>
              <a:t> or </a:t>
            </a:r>
            <a:r>
              <a:rPr lang="en-US" dirty="0">
                <a:hlinkClick r:id="rId8"/>
              </a:rPr>
              <a:t>destruction</a:t>
            </a:r>
            <a:r>
              <a:rPr lang="en-US" dirty="0"/>
              <a:t>. Specific methods include </a:t>
            </a:r>
            <a:r>
              <a:rPr lang="en-US" dirty="0">
                <a:hlinkClick r:id="rId9"/>
              </a:rPr>
              <a:t>overwriting</a:t>
            </a:r>
            <a:r>
              <a:rPr lang="en-US" dirty="0"/>
              <a:t>, </a:t>
            </a:r>
            <a:r>
              <a:rPr lang="en-US" dirty="0">
                <a:hlinkClick r:id="rId10"/>
              </a:rPr>
              <a:t>degaussing</a:t>
            </a:r>
            <a:r>
              <a:rPr lang="en-US" dirty="0"/>
              <a:t>, </a:t>
            </a:r>
            <a:r>
              <a:rPr lang="en-US" dirty="0">
                <a:hlinkClick r:id="rId11"/>
              </a:rPr>
              <a:t>encryption</a:t>
            </a:r>
            <a:r>
              <a:rPr lang="en-US" dirty="0"/>
              <a:t>, and </a:t>
            </a:r>
            <a:r>
              <a:rPr lang="en-US" dirty="0">
                <a:hlinkClick r:id="rId12"/>
              </a:rPr>
              <a:t>media destruction</a:t>
            </a:r>
            <a:r>
              <a:rPr lang="en-US" dirty="0"/>
              <a:t>.</a:t>
            </a: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548629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4"/>
          <p:cNvSpPr>
            <a:spLocks noGrp="1" noChangeArrowheads="1"/>
          </p:cNvSpPr>
          <p:nvPr>
            <p:ph type="ctrTitle"/>
          </p:nvPr>
        </p:nvSpPr>
        <p:spPr/>
        <p:txBody>
          <a:bodyPr/>
          <a:lstStyle/>
          <a:p>
            <a:r>
              <a:rPr lang="en-US" dirty="0" smtClean="0"/>
              <a:t>Storage Availability</a:t>
            </a:r>
            <a:endParaRPr lang="en-US" dirty="0"/>
          </a:p>
        </p:txBody>
      </p:sp>
      <p:sp>
        <p:nvSpPr>
          <p:cNvPr id="531461" name="Rectangle 5"/>
          <p:cNvSpPr>
            <a:spLocks noGrp="1" noChangeArrowheads="1"/>
          </p:cNvSpPr>
          <p:nvPr>
            <p:ph type="subTitle" idx="1"/>
          </p:nvPr>
        </p:nvSpPr>
        <p:spPr/>
        <p:txBody>
          <a:bodyPr/>
          <a:lstStyle/>
          <a:p>
            <a:r>
              <a:rPr lang="en-US" dirty="0"/>
              <a:t>RAID | Backup </a:t>
            </a:r>
            <a:r>
              <a:rPr lang="en-US" dirty="0" smtClean="0"/>
              <a:t>Concepts</a:t>
            </a:r>
            <a:endParaRPr lang="en-US" dirty="0"/>
          </a:p>
        </p:txBody>
      </p:sp>
    </p:spTree>
    <p:extLst>
      <p:ext uri="{BB962C8B-B14F-4D97-AF65-F5344CB8AC3E}">
        <p14:creationId xmlns:p14="http://schemas.microsoft.com/office/powerpoint/2010/main" val="408941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lstStyle/>
          <a:p>
            <a:r>
              <a:rPr lang="en-US"/>
              <a:t>Failure Resistant Disk System</a:t>
            </a:r>
          </a:p>
        </p:txBody>
      </p:sp>
      <p:sp>
        <p:nvSpPr>
          <p:cNvPr id="623619" name="Rectangle 3"/>
          <p:cNvSpPr>
            <a:spLocks noGrp="1" noChangeArrowheads="1"/>
          </p:cNvSpPr>
          <p:nvPr>
            <p:ph type="body" idx="1"/>
          </p:nvPr>
        </p:nvSpPr>
        <p:spPr/>
        <p:txBody>
          <a:bodyPr>
            <a:normAutofit lnSpcReduction="10000"/>
          </a:bodyPr>
          <a:lstStyle/>
          <a:p>
            <a:r>
              <a:rPr lang="en-US"/>
              <a:t>FRDS</a:t>
            </a:r>
          </a:p>
          <a:p>
            <a:r>
              <a:rPr lang="en-US"/>
              <a:t>Protects servers from data loss (e.g. disk failure – Loss of availability)</a:t>
            </a:r>
          </a:p>
          <a:p>
            <a:r>
              <a:rPr lang="en-US"/>
              <a:t>Capable of rebuilding the lost disk with a replacement</a:t>
            </a:r>
          </a:p>
          <a:p>
            <a:endParaRPr lang="en-US"/>
          </a:p>
          <a:p>
            <a:r>
              <a:rPr lang="en-US"/>
              <a:t>FRDS Plus (FRDS+)</a:t>
            </a:r>
          </a:p>
          <a:p>
            <a:r>
              <a:rPr lang="en-US"/>
              <a:t>Can hot swap failed disks while the server is still running</a:t>
            </a:r>
          </a:p>
          <a:p>
            <a:r>
              <a:rPr lang="en-US"/>
              <a:t>Improved standard over FRDS</a:t>
            </a:r>
          </a:p>
        </p:txBody>
      </p:sp>
    </p:spTree>
    <p:extLst>
      <p:ext uri="{BB962C8B-B14F-4D97-AF65-F5344CB8AC3E}">
        <p14:creationId xmlns:p14="http://schemas.microsoft.com/office/powerpoint/2010/main" val="418768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en-US"/>
              <a:t>RAID Storage Techniques </a:t>
            </a:r>
          </a:p>
        </p:txBody>
      </p:sp>
      <p:sp>
        <p:nvSpPr>
          <p:cNvPr id="640003" name="Rectangle 3"/>
          <p:cNvSpPr>
            <a:spLocks noGrp="1" noChangeArrowheads="1"/>
          </p:cNvSpPr>
          <p:nvPr>
            <p:ph type="body" idx="1"/>
          </p:nvPr>
        </p:nvSpPr>
        <p:spPr/>
        <p:txBody>
          <a:bodyPr/>
          <a:lstStyle/>
          <a:p>
            <a:r>
              <a:rPr lang="en-US" sz="2400"/>
              <a:t>Striping</a:t>
            </a:r>
          </a:p>
          <a:p>
            <a:pPr lvl="1"/>
            <a:r>
              <a:rPr lang="en-US" sz="2000"/>
              <a:t>Striping is a technique which offers the best performance of any RAID configuration. In a striped array, data is interleaved across all the drives in the array.</a:t>
            </a:r>
          </a:p>
          <a:p>
            <a:r>
              <a:rPr lang="en-US" sz="2400"/>
              <a:t>Mirroring</a:t>
            </a:r>
          </a:p>
          <a:p>
            <a:pPr lvl="1"/>
            <a:r>
              <a:rPr lang="en-US" sz="2000"/>
              <a:t>With mirroring, whatever you write to one drive, gets written simultaneously to another. Thus, you always have an exact duplicate of your data on the other drive. </a:t>
            </a:r>
          </a:p>
          <a:p>
            <a:r>
              <a:rPr lang="en-US" sz="2400"/>
              <a:t>Parity</a:t>
            </a:r>
          </a:p>
          <a:p>
            <a:pPr lvl="1"/>
            <a:r>
              <a:rPr lang="en-US" sz="2000"/>
              <a:t>Parity is used to reconstruct data on a drive that has failed.</a:t>
            </a:r>
          </a:p>
          <a:p>
            <a:pPr lvl="1"/>
            <a:r>
              <a:rPr lang="en-US" sz="2000"/>
              <a:t>How it works: </a:t>
            </a:r>
          </a:p>
          <a:p>
            <a:pPr lvl="2"/>
            <a:r>
              <a:rPr lang="en-US" sz="1800"/>
              <a:t>Your RAID controller adds a parity byte to all binary information written to the array. These parity bytes add up to equal either an even or an odd number. The controller can determine whether the information has been compromised in any way. If it has, it can replace the data automatically. E.g. 2+_ = 7… Answer: 5</a:t>
            </a:r>
          </a:p>
        </p:txBody>
      </p:sp>
    </p:spTree>
    <p:extLst>
      <p:ext uri="{BB962C8B-B14F-4D97-AF65-F5344CB8AC3E}">
        <p14:creationId xmlns:p14="http://schemas.microsoft.com/office/powerpoint/2010/main" val="3116330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106" name="Rectangle 58"/>
          <p:cNvSpPr>
            <a:spLocks noGrp="1" noChangeArrowheads="1"/>
          </p:cNvSpPr>
          <p:nvPr>
            <p:ph type="title"/>
          </p:nvPr>
        </p:nvSpPr>
        <p:spPr/>
        <p:txBody>
          <a:bodyPr/>
          <a:lstStyle/>
          <a:p>
            <a:r>
              <a:rPr lang="en-US"/>
              <a:t>Comparing RAID Levels 0-5</a:t>
            </a:r>
          </a:p>
        </p:txBody>
      </p:sp>
      <p:pic>
        <p:nvPicPr>
          <p:cNvPr id="644752" name="Picture 168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82700"/>
            <a:ext cx="9144000" cy="55753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331885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lstStyle/>
          <a:p>
            <a:r>
              <a:rPr lang="en-US"/>
              <a:t>Data Backup: RAID-0 “STRIPED”</a:t>
            </a:r>
          </a:p>
        </p:txBody>
      </p:sp>
      <p:sp>
        <p:nvSpPr>
          <p:cNvPr id="534531" name="Rectangle 3"/>
          <p:cNvSpPr>
            <a:spLocks noGrp="1" noChangeArrowheads="1"/>
          </p:cNvSpPr>
          <p:nvPr>
            <p:ph type="body" idx="1"/>
          </p:nvPr>
        </p:nvSpPr>
        <p:spPr/>
        <p:txBody>
          <a:bodyPr/>
          <a:lstStyle/>
          <a:p>
            <a:r>
              <a:rPr lang="en-US" sz="2400"/>
              <a:t>RAID-0 is a striped disk array; each disk is logically partitioned in such a way that a "stripe" runs across all the disks in the array to create a single logical partition. For example, if a file is saved to a RAID-0 array, and the application that is saving the file saves it to drive D, the RAID-0 array distributes the file across logical drive D. In this example, it spans all six disks.</a:t>
            </a:r>
          </a:p>
          <a:p>
            <a:pPr>
              <a:buFont typeface="Wingdings" pitchFamily="2" charset="2"/>
              <a:buNone/>
            </a:pPr>
            <a:r>
              <a:rPr lang="en-US" sz="2400"/>
              <a:t>                                                  </a:t>
            </a:r>
            <a:br>
              <a:rPr lang="en-US" sz="2400"/>
            </a:br>
            <a:endParaRPr lang="en-US" sz="2400"/>
          </a:p>
          <a:p>
            <a:endParaRPr lang="en-US" sz="2400"/>
          </a:p>
          <a:p>
            <a:r>
              <a:rPr lang="en-US" sz="2400"/>
              <a:t>From a performance perspective, RAID-0 is the most efficient because it can write to all six disks at once. The drawback to RAID-0 is its </a:t>
            </a:r>
            <a:r>
              <a:rPr lang="en-US" sz="2400">
                <a:solidFill>
                  <a:srgbClr val="FF0000"/>
                </a:solidFill>
              </a:rPr>
              <a:t>lack of reliability</a:t>
            </a:r>
            <a:r>
              <a:rPr lang="en-US" sz="2400"/>
              <a:t>.</a:t>
            </a:r>
          </a:p>
          <a:p>
            <a:endParaRPr lang="en-US" sz="2400"/>
          </a:p>
        </p:txBody>
      </p:sp>
      <p:sp>
        <p:nvSpPr>
          <p:cNvPr id="534552" name="Line 24"/>
          <p:cNvSpPr>
            <a:spLocks noChangeShapeType="1"/>
          </p:cNvSpPr>
          <p:nvPr/>
        </p:nvSpPr>
        <p:spPr bwMode="auto">
          <a:xfrm>
            <a:off x="1752600" y="4310063"/>
            <a:ext cx="5715000" cy="0"/>
          </a:xfrm>
          <a:prstGeom prst="line">
            <a:avLst/>
          </a:prstGeom>
          <a:noFill/>
          <a:ln w="1270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53454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9624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4547"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39624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4548"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363" y="39624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454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650" y="39624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4550"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525" y="39624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455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9624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893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p:txBody>
          <a:bodyPr/>
          <a:lstStyle/>
          <a:p>
            <a:r>
              <a:rPr lang="en-US" sz="3600"/>
              <a:t>Data Backup: RAID-0 (Alternate View)</a:t>
            </a:r>
          </a:p>
        </p:txBody>
      </p:sp>
      <p:pic>
        <p:nvPicPr>
          <p:cNvPr id="633860" name="Picture 4" descr="RAID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3732213"/>
          </a:xfrm>
          <a:prstGeom prst="rect">
            <a:avLst/>
          </a:prstGeom>
          <a:noFill/>
          <a:extLst>
            <a:ext uri="{909E8E84-426E-40DD-AFC4-6F175D3DCCD1}">
              <a14:hiddenFill xmlns:a14="http://schemas.microsoft.com/office/drawing/2010/main">
                <a:solidFill>
                  <a:srgbClr val="FFFFFF"/>
                </a:solidFill>
              </a14:hiddenFill>
            </a:ext>
          </a:extLst>
        </p:spPr>
      </p:pic>
      <p:sp>
        <p:nvSpPr>
          <p:cNvPr id="633861" name="Line 5"/>
          <p:cNvSpPr>
            <a:spLocks noChangeShapeType="1"/>
          </p:cNvSpPr>
          <p:nvPr/>
        </p:nvSpPr>
        <p:spPr bwMode="auto">
          <a:xfrm flipV="1">
            <a:off x="2057400" y="4343400"/>
            <a:ext cx="4953000" cy="0"/>
          </a:xfrm>
          <a:prstGeom prst="line">
            <a:avLst/>
          </a:prstGeom>
          <a:noFill/>
          <a:ln w="19050">
            <a:solidFill>
              <a:srgbClr val="00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3956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700578" y="5366580"/>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670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lstStyle/>
          <a:p>
            <a:r>
              <a:rPr lang="en-US"/>
              <a:t>Data Backup: RAID-1 “MIRRORED”</a:t>
            </a:r>
          </a:p>
        </p:txBody>
      </p:sp>
      <p:sp>
        <p:nvSpPr>
          <p:cNvPr id="536579" name="Rectangle 3"/>
          <p:cNvSpPr>
            <a:spLocks noGrp="1" noChangeArrowheads="1"/>
          </p:cNvSpPr>
          <p:nvPr>
            <p:ph type="body" idx="1"/>
          </p:nvPr>
        </p:nvSpPr>
        <p:spPr/>
        <p:txBody>
          <a:bodyPr/>
          <a:lstStyle/>
          <a:p>
            <a:pPr>
              <a:lnSpc>
                <a:spcPct val="80000"/>
              </a:lnSpc>
            </a:pPr>
            <a:r>
              <a:rPr lang="en-US" sz="2400"/>
              <a:t>RAID-1 is a mirrored disk array in which two disks are mirrored.                             </a:t>
            </a:r>
            <a:br>
              <a:rPr lang="en-US" sz="2400"/>
            </a:br>
            <a:endParaRPr lang="en-US" sz="2400"/>
          </a:p>
          <a:p>
            <a:pPr>
              <a:lnSpc>
                <a:spcPct val="80000"/>
              </a:lnSpc>
            </a:pPr>
            <a:endParaRPr lang="en-US" sz="2400"/>
          </a:p>
          <a:p>
            <a:pPr>
              <a:lnSpc>
                <a:spcPct val="80000"/>
              </a:lnSpc>
            </a:pPr>
            <a:endParaRPr lang="en-US" sz="2400"/>
          </a:p>
          <a:p>
            <a:pPr>
              <a:lnSpc>
                <a:spcPct val="80000"/>
              </a:lnSpc>
            </a:pPr>
            <a:endParaRPr lang="en-US" sz="2400"/>
          </a:p>
          <a:p>
            <a:pPr>
              <a:lnSpc>
                <a:spcPct val="80000"/>
              </a:lnSpc>
              <a:buFont typeface="Wingdings" pitchFamily="2" charset="2"/>
              <a:buNone/>
            </a:pPr>
            <a:endParaRPr lang="en-US" sz="2400"/>
          </a:p>
          <a:p>
            <a:pPr>
              <a:lnSpc>
                <a:spcPct val="80000"/>
              </a:lnSpc>
            </a:pPr>
            <a:endParaRPr lang="en-US" sz="2400"/>
          </a:p>
          <a:p>
            <a:pPr>
              <a:lnSpc>
                <a:spcPct val="80000"/>
              </a:lnSpc>
            </a:pPr>
            <a:endParaRPr lang="en-US" sz="2400"/>
          </a:p>
          <a:p>
            <a:pPr>
              <a:lnSpc>
                <a:spcPct val="80000"/>
              </a:lnSpc>
            </a:pPr>
            <a:endParaRPr lang="en-US" sz="2400"/>
          </a:p>
          <a:p>
            <a:pPr>
              <a:lnSpc>
                <a:spcPct val="80000"/>
              </a:lnSpc>
            </a:pPr>
            <a:r>
              <a:rPr lang="en-US" sz="2400"/>
              <a:t>RAID-1 is the most reliable of the three RAID disk arrays because all data is mirrored after it is written. You can use only half of the storage space on the disks. Although this may seem inefficient, RAID 1 is the preferred choice for data that requires the </a:t>
            </a:r>
            <a:r>
              <a:rPr lang="en-US" sz="2400">
                <a:solidFill>
                  <a:srgbClr val="FF0000"/>
                </a:solidFill>
              </a:rPr>
              <a:t>highest possible reliability</a:t>
            </a:r>
            <a:r>
              <a:rPr lang="en-US" sz="2400"/>
              <a:t>.</a:t>
            </a:r>
          </a:p>
          <a:p>
            <a:pPr>
              <a:lnSpc>
                <a:spcPct val="80000"/>
              </a:lnSpc>
            </a:pPr>
            <a:endParaRPr lang="en-US" sz="2400"/>
          </a:p>
        </p:txBody>
      </p:sp>
      <p:pic>
        <p:nvPicPr>
          <p:cNvPr id="536605"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5067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660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1336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6607" name="Line 31"/>
          <p:cNvSpPr>
            <a:spLocks noChangeShapeType="1"/>
          </p:cNvSpPr>
          <p:nvPr/>
        </p:nvSpPr>
        <p:spPr bwMode="auto">
          <a:xfrm>
            <a:off x="1295400" y="3048000"/>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536608" name="AutoShape 32"/>
          <p:cNvCxnSpPr>
            <a:cxnSpLocks noChangeShapeType="1"/>
          </p:cNvCxnSpPr>
          <p:nvPr/>
        </p:nvCxnSpPr>
        <p:spPr bwMode="auto">
          <a:xfrm rot="10800000" flipH="1" flipV="1">
            <a:off x="1676400" y="2436813"/>
            <a:ext cx="1588" cy="1373187"/>
          </a:xfrm>
          <a:prstGeom prst="curvedConnector3">
            <a:avLst>
              <a:gd name="adj1" fmla="val -50100000"/>
            </a:avLst>
          </a:prstGeom>
          <a:noFill/>
          <a:ln w="76200">
            <a:solidFill>
              <a:srgbClr val="80808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92925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r>
              <a:rPr lang="en-US" sz="3600"/>
              <a:t>Data Backup: RAID-1 (Alternate View)</a:t>
            </a:r>
          </a:p>
        </p:txBody>
      </p:sp>
      <p:grpSp>
        <p:nvGrpSpPr>
          <p:cNvPr id="635912" name="Group 8"/>
          <p:cNvGrpSpPr>
            <a:grpSpLocks/>
          </p:cNvGrpSpPr>
          <p:nvPr/>
        </p:nvGrpSpPr>
        <p:grpSpPr bwMode="auto">
          <a:xfrm>
            <a:off x="0" y="1214438"/>
            <a:ext cx="9144000" cy="3738562"/>
            <a:chOff x="0" y="672"/>
            <a:chExt cx="5760" cy="2355"/>
          </a:xfrm>
        </p:grpSpPr>
        <p:pic>
          <p:nvPicPr>
            <p:cNvPr id="635908" name="Picture 4" descr="RAID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2"/>
              <a:ext cx="5760" cy="2355"/>
            </a:xfrm>
            <a:prstGeom prst="rect">
              <a:avLst/>
            </a:prstGeom>
            <a:noFill/>
            <a:extLst>
              <a:ext uri="{909E8E84-426E-40DD-AFC4-6F175D3DCCD1}">
                <a14:hiddenFill xmlns:a14="http://schemas.microsoft.com/office/drawing/2010/main">
                  <a:solidFill>
                    <a:srgbClr val="FFFFFF"/>
                  </a:solidFill>
                </a14:hiddenFill>
              </a:ext>
            </a:extLst>
          </p:spPr>
        </p:pic>
        <p:sp>
          <p:nvSpPr>
            <p:cNvPr id="635909" name="Line 5"/>
            <p:cNvSpPr>
              <a:spLocks noChangeShapeType="1"/>
            </p:cNvSpPr>
            <p:nvPr/>
          </p:nvSpPr>
          <p:spPr bwMode="auto">
            <a:xfrm>
              <a:off x="1515" y="1392"/>
              <a:ext cx="0" cy="12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35910" name="Line 6"/>
            <p:cNvSpPr>
              <a:spLocks noChangeShapeType="1"/>
            </p:cNvSpPr>
            <p:nvPr/>
          </p:nvSpPr>
          <p:spPr bwMode="auto">
            <a:xfrm>
              <a:off x="2928" y="1440"/>
              <a:ext cx="0" cy="12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35911" name="Line 7"/>
            <p:cNvSpPr>
              <a:spLocks noChangeShapeType="1"/>
            </p:cNvSpPr>
            <p:nvPr/>
          </p:nvSpPr>
          <p:spPr bwMode="auto">
            <a:xfrm>
              <a:off x="4320" y="1440"/>
              <a:ext cx="0" cy="12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2483713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body" idx="1"/>
          </p:nvPr>
        </p:nvSpPr>
        <p:spPr/>
        <p:txBody>
          <a:bodyPr/>
          <a:lstStyle/>
          <a:p>
            <a:r>
              <a:rPr lang="en-US" sz="2400"/>
              <a:t>RAID-5 is a striped disk array, similar to RAID-0 in that data is distributed across the array; however, RAID-5 also includes parity (yellow part of disk below). This means that there is a mechanism that maintains the integrity of the data stored in the array, so that if one disk in the array fails, the data can be reconstructed from the remaining disks. </a:t>
            </a:r>
          </a:p>
          <a:p>
            <a:endParaRPr lang="en-US" sz="2400"/>
          </a:p>
          <a:p>
            <a:endParaRPr lang="en-US" sz="2400"/>
          </a:p>
          <a:p>
            <a:endParaRPr lang="en-US" sz="2400"/>
          </a:p>
          <a:p>
            <a:endParaRPr lang="en-US" sz="2400"/>
          </a:p>
          <a:p>
            <a:endParaRPr lang="en-US" sz="2400"/>
          </a:p>
          <a:p>
            <a:r>
              <a:rPr lang="en-US" sz="2400"/>
              <a:t>RAID-5 is a </a:t>
            </a:r>
            <a:r>
              <a:rPr lang="en-US" sz="2400">
                <a:solidFill>
                  <a:srgbClr val="FF0000"/>
                </a:solidFill>
              </a:rPr>
              <a:t>reliable storage solution</a:t>
            </a:r>
            <a:r>
              <a:rPr lang="en-US" sz="2400"/>
              <a:t>.  </a:t>
            </a:r>
          </a:p>
        </p:txBody>
      </p:sp>
      <p:pic>
        <p:nvPicPr>
          <p:cNvPr id="538648"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8" y="4627563"/>
            <a:ext cx="925512" cy="615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49"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913" y="4648200"/>
            <a:ext cx="925512" cy="615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5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913" y="4619625"/>
            <a:ext cx="925512" cy="615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51"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488" y="4619625"/>
            <a:ext cx="925512" cy="615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4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88" y="4605338"/>
            <a:ext cx="925512" cy="6159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8626" name="Rectangle 2"/>
          <p:cNvSpPr>
            <a:spLocks noGrp="1" noChangeArrowheads="1"/>
          </p:cNvSpPr>
          <p:nvPr>
            <p:ph type="title"/>
          </p:nvPr>
        </p:nvSpPr>
        <p:spPr/>
        <p:txBody>
          <a:bodyPr/>
          <a:lstStyle/>
          <a:p>
            <a:r>
              <a:rPr lang="en-US"/>
              <a:t>Data Backup: RAID-5</a:t>
            </a:r>
          </a:p>
        </p:txBody>
      </p:sp>
      <p:sp>
        <p:nvSpPr>
          <p:cNvPr id="538638" name="Text Box 14"/>
          <p:cNvSpPr txBox="1">
            <a:spLocks noChangeArrowheads="1"/>
          </p:cNvSpPr>
          <p:nvPr/>
        </p:nvSpPr>
        <p:spPr bwMode="auto">
          <a:xfrm>
            <a:off x="7391400" y="4191000"/>
            <a:ext cx="1447800" cy="11906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a:solidFill>
                  <a:srgbClr val="000000"/>
                </a:solidFill>
              </a:rPr>
              <a:t>Parity split among the drives in RAID 5</a:t>
            </a:r>
          </a:p>
        </p:txBody>
      </p:sp>
      <p:sp>
        <p:nvSpPr>
          <p:cNvPr id="538639" name="Line 15"/>
          <p:cNvSpPr>
            <a:spLocks noChangeShapeType="1"/>
          </p:cNvSpPr>
          <p:nvPr/>
        </p:nvSpPr>
        <p:spPr bwMode="auto">
          <a:xfrm>
            <a:off x="1828800" y="4495800"/>
            <a:ext cx="4800600" cy="0"/>
          </a:xfrm>
          <a:prstGeom prst="line">
            <a:avLst/>
          </a:prstGeom>
          <a:noFill/>
          <a:ln w="1270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53864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168775"/>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4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8" y="4168775"/>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4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563" y="4168775"/>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4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850" y="4168775"/>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8644"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725" y="4168775"/>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8652" name="Rectangle 28"/>
          <p:cNvSpPr>
            <a:spLocks noChangeArrowheads="1"/>
          </p:cNvSpPr>
          <p:nvPr/>
        </p:nvSpPr>
        <p:spPr bwMode="auto">
          <a:xfrm>
            <a:off x="1143000" y="4648200"/>
            <a:ext cx="5867400" cy="685800"/>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34020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6" name="Rectangle 4"/>
          <p:cNvSpPr>
            <a:spLocks noGrp="1" noChangeArrowheads="1"/>
          </p:cNvSpPr>
          <p:nvPr>
            <p:ph type="title"/>
          </p:nvPr>
        </p:nvSpPr>
        <p:spPr/>
        <p:txBody>
          <a:bodyPr/>
          <a:lstStyle/>
          <a:p>
            <a:r>
              <a:rPr lang="en-US" sz="3600"/>
              <a:t>Data Backup: RAID-5 (Alternate View)</a:t>
            </a:r>
          </a:p>
        </p:txBody>
      </p:sp>
      <p:pic>
        <p:nvPicPr>
          <p:cNvPr id="637958" name="Picture 6" descr="RAID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366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72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en-US"/>
              <a:t>Data Backup: RAID-10</a:t>
            </a:r>
          </a:p>
        </p:txBody>
      </p:sp>
      <p:sp>
        <p:nvSpPr>
          <p:cNvPr id="624643" name="Rectangle 3"/>
          <p:cNvSpPr>
            <a:spLocks noGrp="1" noChangeArrowheads="1"/>
          </p:cNvSpPr>
          <p:nvPr>
            <p:ph type="body" idx="1"/>
          </p:nvPr>
        </p:nvSpPr>
        <p:spPr/>
        <p:txBody>
          <a:bodyPr/>
          <a:lstStyle/>
          <a:p>
            <a:r>
              <a:rPr lang="en-US"/>
              <a:t>Combines:</a:t>
            </a:r>
          </a:p>
          <a:p>
            <a:pPr lvl="1"/>
            <a:r>
              <a:rPr lang="en-US"/>
              <a:t>RAID 10 is implemented as a RAID 0 (striped array) whose segments are RAID 1 (mirrored) arrays </a:t>
            </a:r>
          </a:p>
        </p:txBody>
      </p:sp>
      <p:pic>
        <p:nvPicPr>
          <p:cNvPr id="624710" name="Picture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8305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11" name="Picture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709863"/>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12" name="Line 72"/>
          <p:cNvSpPr>
            <a:spLocks noChangeShapeType="1"/>
          </p:cNvSpPr>
          <p:nvPr/>
        </p:nvSpPr>
        <p:spPr bwMode="auto">
          <a:xfrm>
            <a:off x="1447800" y="3625850"/>
            <a:ext cx="1447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624713" name="AutoShape 73"/>
          <p:cNvCxnSpPr>
            <a:cxnSpLocks noChangeShapeType="1"/>
          </p:cNvCxnSpPr>
          <p:nvPr/>
        </p:nvCxnSpPr>
        <p:spPr bwMode="auto">
          <a:xfrm rot="10800000" flipH="1" flipV="1">
            <a:off x="1828800" y="3013075"/>
            <a:ext cx="1588" cy="1373188"/>
          </a:xfrm>
          <a:prstGeom prst="curvedConnector3">
            <a:avLst>
              <a:gd name="adj1" fmla="val -50100000"/>
            </a:avLst>
          </a:prstGeom>
          <a:noFill/>
          <a:ln w="76200">
            <a:solidFill>
              <a:srgbClr val="80808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24714" name="Picture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08463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15" name="Picture 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71145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16" name="Line 76"/>
          <p:cNvSpPr>
            <a:spLocks noChangeShapeType="1"/>
          </p:cNvSpPr>
          <p:nvPr/>
        </p:nvSpPr>
        <p:spPr bwMode="auto">
          <a:xfrm>
            <a:off x="3581400" y="3627438"/>
            <a:ext cx="1447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624717" name="AutoShape 77"/>
          <p:cNvCxnSpPr>
            <a:cxnSpLocks noChangeShapeType="1"/>
          </p:cNvCxnSpPr>
          <p:nvPr/>
        </p:nvCxnSpPr>
        <p:spPr bwMode="auto">
          <a:xfrm rot="10800000" flipH="1" flipV="1">
            <a:off x="3962400" y="3014663"/>
            <a:ext cx="1588" cy="1373187"/>
          </a:xfrm>
          <a:prstGeom prst="curvedConnector3">
            <a:avLst>
              <a:gd name="adj1" fmla="val -50100000"/>
            </a:avLst>
          </a:prstGeom>
          <a:noFill/>
          <a:ln w="76200">
            <a:solidFill>
              <a:srgbClr val="80808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24718" name="Picture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08463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19" name="Picture 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71145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720" name="Line 80"/>
          <p:cNvSpPr>
            <a:spLocks noChangeShapeType="1"/>
          </p:cNvSpPr>
          <p:nvPr/>
        </p:nvSpPr>
        <p:spPr bwMode="auto">
          <a:xfrm>
            <a:off x="5943600" y="3627438"/>
            <a:ext cx="1447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624721" name="AutoShape 81"/>
          <p:cNvCxnSpPr>
            <a:cxnSpLocks noChangeShapeType="1"/>
          </p:cNvCxnSpPr>
          <p:nvPr/>
        </p:nvCxnSpPr>
        <p:spPr bwMode="auto">
          <a:xfrm rot="10800000" flipH="1" flipV="1">
            <a:off x="6324600" y="3014663"/>
            <a:ext cx="1588" cy="1373187"/>
          </a:xfrm>
          <a:prstGeom prst="curvedConnector3">
            <a:avLst>
              <a:gd name="adj1" fmla="val -50100000"/>
            </a:avLst>
          </a:prstGeom>
          <a:noFill/>
          <a:ln w="76200">
            <a:solidFill>
              <a:srgbClr val="80808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4722" name="Text Box 82"/>
          <p:cNvSpPr txBox="1">
            <a:spLocks noChangeArrowheads="1"/>
          </p:cNvSpPr>
          <p:nvPr/>
        </p:nvSpPr>
        <p:spPr bwMode="auto">
          <a:xfrm>
            <a:off x="1828800" y="5076825"/>
            <a:ext cx="914400" cy="15525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000000"/>
                </a:solidFill>
              </a:rPr>
              <a:t>A</a:t>
            </a:r>
          </a:p>
          <a:p>
            <a:pPr algn="ctr">
              <a:spcBef>
                <a:spcPct val="50000"/>
              </a:spcBef>
            </a:pPr>
            <a:r>
              <a:rPr lang="en-US">
                <a:solidFill>
                  <a:srgbClr val="000000"/>
                </a:solidFill>
              </a:rPr>
              <a:t>D</a:t>
            </a:r>
          </a:p>
          <a:p>
            <a:pPr algn="ctr">
              <a:spcBef>
                <a:spcPct val="50000"/>
              </a:spcBef>
            </a:pPr>
            <a:r>
              <a:rPr lang="en-US">
                <a:solidFill>
                  <a:srgbClr val="000000"/>
                </a:solidFill>
              </a:rPr>
              <a:t>G</a:t>
            </a:r>
          </a:p>
        </p:txBody>
      </p:sp>
      <p:sp>
        <p:nvSpPr>
          <p:cNvPr id="624723" name="Text Box 83"/>
          <p:cNvSpPr txBox="1">
            <a:spLocks noChangeArrowheads="1"/>
          </p:cNvSpPr>
          <p:nvPr/>
        </p:nvSpPr>
        <p:spPr bwMode="auto">
          <a:xfrm>
            <a:off x="4038600" y="5045075"/>
            <a:ext cx="914400" cy="15525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000000"/>
                </a:solidFill>
              </a:rPr>
              <a:t>B</a:t>
            </a:r>
          </a:p>
          <a:p>
            <a:pPr algn="ctr">
              <a:spcBef>
                <a:spcPct val="50000"/>
              </a:spcBef>
            </a:pPr>
            <a:r>
              <a:rPr lang="en-US">
                <a:solidFill>
                  <a:srgbClr val="000000"/>
                </a:solidFill>
              </a:rPr>
              <a:t>E</a:t>
            </a:r>
          </a:p>
          <a:p>
            <a:pPr algn="ctr">
              <a:spcBef>
                <a:spcPct val="50000"/>
              </a:spcBef>
            </a:pPr>
            <a:r>
              <a:rPr lang="en-US">
                <a:solidFill>
                  <a:srgbClr val="000000"/>
                </a:solidFill>
              </a:rPr>
              <a:t>H</a:t>
            </a:r>
          </a:p>
        </p:txBody>
      </p:sp>
      <p:sp>
        <p:nvSpPr>
          <p:cNvPr id="624724" name="Text Box 84"/>
          <p:cNvSpPr txBox="1">
            <a:spLocks noChangeArrowheads="1"/>
          </p:cNvSpPr>
          <p:nvPr/>
        </p:nvSpPr>
        <p:spPr bwMode="auto">
          <a:xfrm>
            <a:off x="6400800" y="5045075"/>
            <a:ext cx="914400" cy="155257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solidFill>
                  <a:srgbClr val="000000"/>
                </a:solidFill>
              </a:rPr>
              <a:t>C</a:t>
            </a:r>
          </a:p>
          <a:p>
            <a:pPr algn="ctr">
              <a:spcBef>
                <a:spcPct val="50000"/>
              </a:spcBef>
            </a:pPr>
            <a:r>
              <a:rPr lang="en-US">
                <a:solidFill>
                  <a:srgbClr val="000000"/>
                </a:solidFill>
              </a:rPr>
              <a:t>F</a:t>
            </a:r>
          </a:p>
          <a:p>
            <a:pPr algn="ctr">
              <a:spcBef>
                <a:spcPct val="50000"/>
              </a:spcBef>
            </a:pPr>
            <a:r>
              <a:rPr lang="en-US">
                <a:solidFill>
                  <a:srgbClr val="000000"/>
                </a:solidFill>
              </a:rPr>
              <a:t>I</a:t>
            </a:r>
          </a:p>
        </p:txBody>
      </p:sp>
    </p:spTree>
    <p:extLst>
      <p:ext uri="{BB962C8B-B14F-4D97-AF65-F5344CB8AC3E}">
        <p14:creationId xmlns:p14="http://schemas.microsoft.com/office/powerpoint/2010/main" val="334018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sz="3600"/>
              <a:t>Data Backup: RAID-10 (Alternate View)</a:t>
            </a:r>
          </a:p>
        </p:txBody>
      </p:sp>
      <p:pic>
        <p:nvPicPr>
          <p:cNvPr id="645124" name="Picture 4" descr="RAID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364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54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t>Data Backup: RAID-0+1</a:t>
            </a:r>
          </a:p>
        </p:txBody>
      </p:sp>
      <p:sp>
        <p:nvSpPr>
          <p:cNvPr id="648195" name="Rectangle 3"/>
          <p:cNvSpPr>
            <a:spLocks noGrp="1" noChangeArrowheads="1"/>
          </p:cNvSpPr>
          <p:nvPr>
            <p:ph type="body" idx="1"/>
          </p:nvPr>
        </p:nvSpPr>
        <p:spPr/>
        <p:txBody>
          <a:bodyPr/>
          <a:lstStyle/>
          <a:p>
            <a:r>
              <a:rPr lang="en-US"/>
              <a:t>Combines:</a:t>
            </a:r>
          </a:p>
          <a:p>
            <a:pPr lvl="1"/>
            <a:r>
              <a:rPr lang="en-US"/>
              <a:t>RAID 0+1 is implemented as a mirrored array whose segments are RAID 0 arrays </a:t>
            </a:r>
          </a:p>
        </p:txBody>
      </p:sp>
      <p:sp>
        <p:nvSpPr>
          <p:cNvPr id="648196" name="Line 4"/>
          <p:cNvSpPr>
            <a:spLocks noChangeShapeType="1"/>
          </p:cNvSpPr>
          <p:nvPr/>
        </p:nvSpPr>
        <p:spPr bwMode="auto">
          <a:xfrm>
            <a:off x="2286000" y="5226050"/>
            <a:ext cx="5715000" cy="0"/>
          </a:xfrm>
          <a:prstGeom prst="line">
            <a:avLst/>
          </a:prstGeom>
          <a:noFill/>
          <a:ln w="1270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64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8783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8" y="48783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63" y="48783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50" y="48783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925" y="48783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2"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4878388"/>
            <a:ext cx="914400" cy="6080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8203" name="Line 11"/>
          <p:cNvSpPr>
            <a:spLocks noChangeShapeType="1"/>
          </p:cNvSpPr>
          <p:nvPr/>
        </p:nvSpPr>
        <p:spPr bwMode="auto">
          <a:xfrm>
            <a:off x="2286000" y="3852863"/>
            <a:ext cx="5715000" cy="0"/>
          </a:xfrm>
          <a:prstGeom prst="line">
            <a:avLst/>
          </a:prstGeom>
          <a:noFill/>
          <a:ln w="1270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64820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052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888" y="35052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63" y="35052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6050" y="35052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925" y="35052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8209"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3505200"/>
            <a:ext cx="914400" cy="6080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8210" name="Line 18"/>
          <p:cNvSpPr>
            <a:spLocks noChangeShapeType="1"/>
          </p:cNvSpPr>
          <p:nvPr/>
        </p:nvSpPr>
        <p:spPr bwMode="auto">
          <a:xfrm>
            <a:off x="1295400" y="4419600"/>
            <a:ext cx="7543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648211" name="AutoShape 19"/>
          <p:cNvCxnSpPr>
            <a:cxnSpLocks noChangeShapeType="1"/>
          </p:cNvCxnSpPr>
          <p:nvPr/>
        </p:nvCxnSpPr>
        <p:spPr bwMode="auto">
          <a:xfrm rot="10800000" flipH="1" flipV="1">
            <a:off x="1676400" y="3808413"/>
            <a:ext cx="1588" cy="1373187"/>
          </a:xfrm>
          <a:prstGeom prst="curvedConnector3">
            <a:avLst>
              <a:gd name="adj1" fmla="val -50100000"/>
            </a:avLst>
          </a:prstGeom>
          <a:noFill/>
          <a:ln w="76200">
            <a:solidFill>
              <a:srgbClr val="80808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13845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r>
              <a:rPr lang="en-US" sz="3600"/>
              <a:t>Data Backup: RAID-0+1 (Alternate View)</a:t>
            </a:r>
          </a:p>
        </p:txBody>
      </p:sp>
      <p:pic>
        <p:nvPicPr>
          <p:cNvPr id="649220" name="Picture 4" descr="RAID0-plu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287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r>
              <a:rPr lang="en-US"/>
              <a:t>Data Backup: RAID-15</a:t>
            </a:r>
          </a:p>
        </p:txBody>
      </p:sp>
      <p:sp>
        <p:nvSpPr>
          <p:cNvPr id="625667" name="Rectangle 3"/>
          <p:cNvSpPr>
            <a:spLocks noGrp="1" noChangeArrowheads="1"/>
          </p:cNvSpPr>
          <p:nvPr>
            <p:ph type="body" idx="1"/>
          </p:nvPr>
        </p:nvSpPr>
        <p:spPr/>
        <p:txBody>
          <a:bodyPr/>
          <a:lstStyle/>
          <a:p>
            <a:r>
              <a:rPr lang="en-US"/>
              <a:t>Combines:</a:t>
            </a:r>
          </a:p>
          <a:p>
            <a:pPr lvl="1"/>
            <a:r>
              <a:rPr lang="en-US"/>
              <a:t>Level 1 (mirroring) </a:t>
            </a:r>
          </a:p>
          <a:p>
            <a:pPr lvl="1"/>
            <a:r>
              <a:rPr lang="en-US"/>
              <a:t>Level 5 (interleave (or distributed parity))</a:t>
            </a:r>
          </a:p>
        </p:txBody>
      </p:sp>
      <p:sp>
        <p:nvSpPr>
          <p:cNvPr id="625708" name="Line 44"/>
          <p:cNvSpPr>
            <a:spLocks noChangeShapeType="1"/>
          </p:cNvSpPr>
          <p:nvPr/>
        </p:nvSpPr>
        <p:spPr bwMode="auto">
          <a:xfrm>
            <a:off x="1295400" y="4114800"/>
            <a:ext cx="75438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cxnSp>
        <p:nvCxnSpPr>
          <p:cNvPr id="625709" name="AutoShape 45"/>
          <p:cNvCxnSpPr>
            <a:cxnSpLocks noChangeShapeType="1"/>
          </p:cNvCxnSpPr>
          <p:nvPr/>
        </p:nvCxnSpPr>
        <p:spPr bwMode="auto">
          <a:xfrm rot="10800000" flipH="1" flipV="1">
            <a:off x="1676400" y="3503613"/>
            <a:ext cx="1588" cy="1373187"/>
          </a:xfrm>
          <a:prstGeom prst="curvedConnector3">
            <a:avLst>
              <a:gd name="adj1" fmla="val -50100000"/>
            </a:avLst>
          </a:prstGeom>
          <a:noFill/>
          <a:ln w="76200">
            <a:solidFill>
              <a:srgbClr val="80808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25710" name="Group 46"/>
          <p:cNvGrpSpPr>
            <a:grpSpLocks/>
          </p:cNvGrpSpPr>
          <p:nvPr/>
        </p:nvGrpSpPr>
        <p:grpSpPr bwMode="auto">
          <a:xfrm>
            <a:off x="2286000" y="2743200"/>
            <a:ext cx="5867400" cy="1165225"/>
            <a:chOff x="624" y="1104"/>
            <a:chExt cx="3696" cy="734"/>
          </a:xfrm>
        </p:grpSpPr>
        <p:pic>
          <p:nvPicPr>
            <p:cNvPr id="625711" name="Picture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 y="1393"/>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12"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 y="1406"/>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13"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 y="1388"/>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14"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 y="1388"/>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15" name="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 y="1379"/>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716" name="Line 52"/>
            <p:cNvSpPr>
              <a:spLocks noChangeShapeType="1"/>
            </p:cNvSpPr>
            <p:nvPr/>
          </p:nvSpPr>
          <p:spPr bwMode="auto">
            <a:xfrm>
              <a:off x="1056" y="1310"/>
              <a:ext cx="3024" cy="0"/>
            </a:xfrm>
            <a:prstGeom prst="line">
              <a:avLst/>
            </a:prstGeom>
            <a:noFill/>
            <a:ln w="1270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625717" name="Picture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18"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19"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20"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21" name="Picture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722" name="Rectangle 58"/>
            <p:cNvSpPr>
              <a:spLocks noChangeArrowheads="1"/>
            </p:cNvSpPr>
            <p:nvPr/>
          </p:nvSpPr>
          <p:spPr bwMode="auto">
            <a:xfrm>
              <a:off x="624" y="1406"/>
              <a:ext cx="3696" cy="432"/>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25723" name="Group 59"/>
          <p:cNvGrpSpPr>
            <a:grpSpLocks/>
          </p:cNvGrpSpPr>
          <p:nvPr/>
        </p:nvGrpSpPr>
        <p:grpSpPr bwMode="auto">
          <a:xfrm>
            <a:off x="2286000" y="4343400"/>
            <a:ext cx="5867400" cy="1165225"/>
            <a:chOff x="624" y="1104"/>
            <a:chExt cx="3696" cy="734"/>
          </a:xfrm>
        </p:grpSpPr>
        <p:pic>
          <p:nvPicPr>
            <p:cNvPr id="625724" name="Picture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 y="1393"/>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25"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 y="1406"/>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26" name="Picture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 y="1388"/>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27"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 y="1388"/>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28"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 y="1379"/>
              <a:ext cx="583" cy="3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729" name="Line 65"/>
            <p:cNvSpPr>
              <a:spLocks noChangeShapeType="1"/>
            </p:cNvSpPr>
            <p:nvPr/>
          </p:nvSpPr>
          <p:spPr bwMode="auto">
            <a:xfrm>
              <a:off x="1056" y="1310"/>
              <a:ext cx="3024" cy="0"/>
            </a:xfrm>
            <a:prstGeom prst="line">
              <a:avLst/>
            </a:prstGeom>
            <a:noFill/>
            <a:ln w="1270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625730" name="Picture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31"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32" name="Picture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33" name="Picture 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734" name="Picture 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 y="1104"/>
              <a:ext cx="57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5735" name="Rectangle 71"/>
            <p:cNvSpPr>
              <a:spLocks noChangeArrowheads="1"/>
            </p:cNvSpPr>
            <p:nvPr/>
          </p:nvSpPr>
          <p:spPr bwMode="auto">
            <a:xfrm>
              <a:off x="624" y="1406"/>
              <a:ext cx="3696" cy="432"/>
            </a:xfrm>
            <a:prstGeom prst="rect">
              <a:avLst/>
            </a:prstGeom>
            <a:noFill/>
            <a:ln w="38100" algn="ctr">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8072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4" name="Rectangle 4"/>
          <p:cNvSpPr>
            <a:spLocks noGrp="1" noChangeArrowheads="1"/>
          </p:cNvSpPr>
          <p:nvPr>
            <p:ph type="title"/>
          </p:nvPr>
        </p:nvSpPr>
        <p:spPr/>
        <p:txBody>
          <a:bodyPr/>
          <a:lstStyle/>
          <a:p>
            <a:r>
              <a:rPr lang="en-US"/>
              <a:t>Data Backup: RAID50</a:t>
            </a:r>
          </a:p>
        </p:txBody>
      </p:sp>
      <p:sp>
        <p:nvSpPr>
          <p:cNvPr id="650246" name="Rectangle 6"/>
          <p:cNvSpPr>
            <a:spLocks noGrp="1" noChangeArrowheads="1"/>
          </p:cNvSpPr>
          <p:nvPr>
            <p:ph type="body" idx="1"/>
          </p:nvPr>
        </p:nvSpPr>
        <p:spPr/>
        <p:txBody>
          <a:bodyPr/>
          <a:lstStyle/>
          <a:p>
            <a:r>
              <a:rPr lang="en-US"/>
              <a:t>RAID Level 50 is a RAID 0 (striped) array which is striped across a RAID 5 array. Performance is improved compared to RAID 5 because of the striped array and fault tolerance is improved because of the RAID 5. </a:t>
            </a:r>
          </a:p>
        </p:txBody>
      </p:sp>
      <p:pic>
        <p:nvPicPr>
          <p:cNvPr id="650245" name="Picture 5" descr="RAID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09925"/>
            <a:ext cx="914400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58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a:t>Backup Concepts</a:t>
            </a:r>
          </a:p>
        </p:txBody>
      </p:sp>
      <p:sp>
        <p:nvSpPr>
          <p:cNvPr id="540675" name="Rectangle 3"/>
          <p:cNvSpPr>
            <a:spLocks noGrp="1" noChangeArrowheads="1"/>
          </p:cNvSpPr>
          <p:nvPr>
            <p:ph type="body" idx="1"/>
          </p:nvPr>
        </p:nvSpPr>
        <p:spPr/>
        <p:txBody>
          <a:bodyPr/>
          <a:lstStyle/>
          <a:p>
            <a:pPr>
              <a:lnSpc>
                <a:spcPct val="90000"/>
              </a:lnSpc>
            </a:pPr>
            <a:r>
              <a:rPr lang="en-US" sz="2400"/>
              <a:t>Full</a:t>
            </a:r>
          </a:p>
          <a:p>
            <a:pPr lvl="1">
              <a:lnSpc>
                <a:spcPct val="90000"/>
              </a:lnSpc>
            </a:pPr>
            <a:r>
              <a:rPr lang="en-US" sz="2000"/>
              <a:t>Complete backup of every file, every time</a:t>
            </a:r>
          </a:p>
          <a:p>
            <a:pPr lvl="1">
              <a:lnSpc>
                <a:spcPct val="90000"/>
              </a:lnSpc>
            </a:pPr>
            <a:r>
              <a:rPr lang="en-US" sz="2000"/>
              <a:t>Baseline tape sets</a:t>
            </a:r>
          </a:p>
          <a:p>
            <a:pPr lvl="1">
              <a:lnSpc>
                <a:spcPct val="90000"/>
              </a:lnSpc>
            </a:pPr>
            <a:r>
              <a:rPr lang="en-US" sz="2000"/>
              <a:t>Requires the most time and tape space</a:t>
            </a:r>
          </a:p>
          <a:p>
            <a:pPr>
              <a:lnSpc>
                <a:spcPct val="90000"/>
              </a:lnSpc>
            </a:pPr>
            <a:r>
              <a:rPr lang="en-US" sz="2400"/>
              <a:t>Incremental</a:t>
            </a:r>
          </a:p>
          <a:p>
            <a:pPr lvl="1">
              <a:lnSpc>
                <a:spcPct val="90000"/>
              </a:lnSpc>
            </a:pPr>
            <a:r>
              <a:rPr lang="en-US" sz="2000"/>
              <a:t>Only files that have been added or changed </a:t>
            </a:r>
            <a:r>
              <a:rPr lang="en-US" sz="2000" i="1">
                <a:solidFill>
                  <a:srgbClr val="FF0000"/>
                </a:solidFill>
              </a:rPr>
              <a:t>since last incremental</a:t>
            </a:r>
          </a:p>
          <a:p>
            <a:pPr lvl="1">
              <a:lnSpc>
                <a:spcPct val="90000"/>
              </a:lnSpc>
            </a:pPr>
            <a:r>
              <a:rPr lang="en-US" sz="2000"/>
              <a:t>Used when time/network is at premium</a:t>
            </a:r>
          </a:p>
          <a:p>
            <a:pPr lvl="1">
              <a:lnSpc>
                <a:spcPct val="90000"/>
              </a:lnSpc>
            </a:pPr>
            <a:r>
              <a:rPr lang="en-US" sz="2000"/>
              <a:t>Accomplished by resetting the archive bit on the files after they have been backed up</a:t>
            </a:r>
          </a:p>
          <a:p>
            <a:pPr lvl="1">
              <a:lnSpc>
                <a:spcPct val="90000"/>
              </a:lnSpc>
            </a:pPr>
            <a:r>
              <a:rPr lang="en-US" sz="2000"/>
              <a:t>Archive bit says “I’ve been backed up already – thanks!”</a:t>
            </a:r>
          </a:p>
          <a:p>
            <a:pPr>
              <a:lnSpc>
                <a:spcPct val="90000"/>
              </a:lnSpc>
            </a:pPr>
            <a:r>
              <a:rPr lang="en-US" sz="2400"/>
              <a:t>Differential</a:t>
            </a:r>
          </a:p>
          <a:p>
            <a:pPr lvl="1">
              <a:lnSpc>
                <a:spcPct val="90000"/>
              </a:lnSpc>
            </a:pPr>
            <a:r>
              <a:rPr lang="en-US" sz="2000"/>
              <a:t>Only copies files that have </a:t>
            </a:r>
            <a:r>
              <a:rPr lang="en-US" sz="2000">
                <a:solidFill>
                  <a:srgbClr val="FF0000"/>
                </a:solidFill>
              </a:rPr>
              <a:t>changes since a full backup was last performed.</a:t>
            </a:r>
            <a:r>
              <a:rPr lang="en-US" sz="2000"/>
              <a:t> </a:t>
            </a:r>
          </a:p>
          <a:p>
            <a:pPr lvl="1">
              <a:lnSpc>
                <a:spcPct val="90000"/>
              </a:lnSpc>
            </a:pPr>
            <a:r>
              <a:rPr lang="en-US" sz="2000"/>
              <a:t>Additive in that it takes longer every day you get away from last full backup</a:t>
            </a:r>
          </a:p>
          <a:p>
            <a:pPr lvl="1">
              <a:lnSpc>
                <a:spcPct val="90000"/>
              </a:lnSpc>
            </a:pPr>
            <a:r>
              <a:rPr lang="en-US" sz="2000"/>
              <a:t>Each file’s archive bit is NOT reset until the next full backup.</a:t>
            </a:r>
          </a:p>
        </p:txBody>
      </p:sp>
    </p:spTree>
    <p:extLst>
      <p:ext uri="{BB962C8B-B14F-4D97-AF65-F5344CB8AC3E}">
        <p14:creationId xmlns:p14="http://schemas.microsoft.com/office/powerpoint/2010/main" val="199979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a:t>Backups… Visual Aide</a:t>
            </a:r>
          </a:p>
        </p:txBody>
      </p:sp>
      <p:sp>
        <p:nvSpPr>
          <p:cNvPr id="626692" name="Text Box 4"/>
          <p:cNvSpPr txBox="1">
            <a:spLocks noChangeArrowheads="1"/>
          </p:cNvSpPr>
          <p:nvPr/>
        </p:nvSpPr>
        <p:spPr bwMode="auto">
          <a:xfrm>
            <a:off x="1752600" y="54102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Full</a:t>
            </a:r>
          </a:p>
        </p:txBody>
      </p:sp>
      <p:sp>
        <p:nvSpPr>
          <p:cNvPr id="626693" name="Text Box 5"/>
          <p:cNvSpPr txBox="1">
            <a:spLocks noChangeArrowheads="1"/>
          </p:cNvSpPr>
          <p:nvPr/>
        </p:nvSpPr>
        <p:spPr bwMode="auto">
          <a:xfrm>
            <a:off x="4419600" y="54102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Incremental</a:t>
            </a:r>
          </a:p>
        </p:txBody>
      </p:sp>
      <p:sp>
        <p:nvSpPr>
          <p:cNvPr id="626694" name="Text Box 6"/>
          <p:cNvSpPr txBox="1">
            <a:spLocks noChangeArrowheads="1"/>
          </p:cNvSpPr>
          <p:nvPr/>
        </p:nvSpPr>
        <p:spPr bwMode="auto">
          <a:xfrm>
            <a:off x="6934200" y="54102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Differential</a:t>
            </a:r>
          </a:p>
        </p:txBody>
      </p:sp>
      <p:sp>
        <p:nvSpPr>
          <p:cNvPr id="626695" name="Rectangle 7"/>
          <p:cNvSpPr>
            <a:spLocks noChangeArrowheads="1"/>
          </p:cNvSpPr>
          <p:nvPr/>
        </p:nvSpPr>
        <p:spPr bwMode="auto">
          <a:xfrm>
            <a:off x="2055813" y="4186238"/>
            <a:ext cx="1755775" cy="10699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000000"/>
                </a:solidFill>
              </a:rPr>
              <a:t>Baseline</a:t>
            </a:r>
          </a:p>
        </p:txBody>
      </p:sp>
      <p:sp>
        <p:nvSpPr>
          <p:cNvPr id="626696" name="Rectangle 8"/>
          <p:cNvSpPr>
            <a:spLocks noChangeArrowheads="1"/>
          </p:cNvSpPr>
          <p:nvPr/>
        </p:nvSpPr>
        <p:spPr bwMode="auto">
          <a:xfrm>
            <a:off x="4495800" y="4191000"/>
            <a:ext cx="1755775" cy="10699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000000"/>
                </a:solidFill>
              </a:rPr>
              <a:t>Baseline</a:t>
            </a:r>
          </a:p>
        </p:txBody>
      </p:sp>
      <p:sp>
        <p:nvSpPr>
          <p:cNvPr id="626697" name="Rectangle 9"/>
          <p:cNvSpPr>
            <a:spLocks noChangeArrowheads="1"/>
          </p:cNvSpPr>
          <p:nvPr/>
        </p:nvSpPr>
        <p:spPr bwMode="auto">
          <a:xfrm>
            <a:off x="7086600" y="4191000"/>
            <a:ext cx="1755775" cy="10699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solidFill>
                  <a:srgbClr val="000000"/>
                </a:solidFill>
              </a:rPr>
              <a:t>Baseline</a:t>
            </a:r>
          </a:p>
        </p:txBody>
      </p:sp>
      <p:sp>
        <p:nvSpPr>
          <p:cNvPr id="626698" name="Text Box 10"/>
          <p:cNvSpPr txBox="1">
            <a:spLocks noChangeArrowheads="1"/>
          </p:cNvSpPr>
          <p:nvPr/>
        </p:nvSpPr>
        <p:spPr bwMode="auto">
          <a:xfrm>
            <a:off x="152400" y="4267200"/>
            <a:ext cx="1524000" cy="457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Monday</a:t>
            </a:r>
          </a:p>
        </p:txBody>
      </p:sp>
      <p:sp>
        <p:nvSpPr>
          <p:cNvPr id="626699" name="Text Box 11"/>
          <p:cNvSpPr txBox="1">
            <a:spLocks noChangeArrowheads="1"/>
          </p:cNvSpPr>
          <p:nvPr/>
        </p:nvSpPr>
        <p:spPr bwMode="auto">
          <a:xfrm>
            <a:off x="152400" y="3327400"/>
            <a:ext cx="1524000" cy="457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Tuesday</a:t>
            </a:r>
          </a:p>
        </p:txBody>
      </p:sp>
      <p:sp>
        <p:nvSpPr>
          <p:cNvPr id="626700" name="Text Box 12"/>
          <p:cNvSpPr txBox="1">
            <a:spLocks noChangeArrowheads="1"/>
          </p:cNvSpPr>
          <p:nvPr/>
        </p:nvSpPr>
        <p:spPr bwMode="auto">
          <a:xfrm>
            <a:off x="152400" y="2387600"/>
            <a:ext cx="1981200" cy="457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Wednesday</a:t>
            </a:r>
          </a:p>
        </p:txBody>
      </p:sp>
      <p:sp>
        <p:nvSpPr>
          <p:cNvPr id="626701" name="Text Box 13"/>
          <p:cNvSpPr txBox="1">
            <a:spLocks noChangeArrowheads="1"/>
          </p:cNvSpPr>
          <p:nvPr/>
        </p:nvSpPr>
        <p:spPr bwMode="auto">
          <a:xfrm>
            <a:off x="152400" y="1447800"/>
            <a:ext cx="1981200" cy="457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Thursday…</a:t>
            </a:r>
          </a:p>
        </p:txBody>
      </p:sp>
      <p:sp>
        <p:nvSpPr>
          <p:cNvPr id="626702" name="Rectangle 14"/>
          <p:cNvSpPr>
            <a:spLocks noChangeArrowheads="1"/>
          </p:cNvSpPr>
          <p:nvPr/>
        </p:nvSpPr>
        <p:spPr bwMode="auto">
          <a:xfrm>
            <a:off x="4495800" y="3429000"/>
            <a:ext cx="1752600" cy="533400"/>
          </a:xfrm>
          <a:prstGeom prst="rect">
            <a:avLst/>
          </a:prstGeom>
          <a:solidFill>
            <a:srgbClr val="01B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Changes…</a:t>
            </a:r>
          </a:p>
        </p:txBody>
      </p:sp>
      <p:sp>
        <p:nvSpPr>
          <p:cNvPr id="626703" name="Rectangle 15"/>
          <p:cNvSpPr>
            <a:spLocks noChangeArrowheads="1"/>
          </p:cNvSpPr>
          <p:nvPr/>
        </p:nvSpPr>
        <p:spPr bwMode="auto">
          <a:xfrm>
            <a:off x="4495800" y="2514600"/>
            <a:ext cx="1752600" cy="533400"/>
          </a:xfrm>
          <a:prstGeom prst="rect">
            <a:avLst/>
          </a:prstGeom>
          <a:solidFill>
            <a:srgbClr val="01B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Changes…</a:t>
            </a:r>
          </a:p>
        </p:txBody>
      </p:sp>
      <p:sp>
        <p:nvSpPr>
          <p:cNvPr id="626704" name="Rectangle 16"/>
          <p:cNvSpPr>
            <a:spLocks noChangeArrowheads="1"/>
          </p:cNvSpPr>
          <p:nvPr/>
        </p:nvSpPr>
        <p:spPr bwMode="auto">
          <a:xfrm>
            <a:off x="4495800" y="1600200"/>
            <a:ext cx="1752600" cy="533400"/>
          </a:xfrm>
          <a:prstGeom prst="rect">
            <a:avLst/>
          </a:prstGeom>
          <a:solidFill>
            <a:srgbClr val="01B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Changes…</a:t>
            </a:r>
          </a:p>
        </p:txBody>
      </p:sp>
      <p:sp>
        <p:nvSpPr>
          <p:cNvPr id="626705" name="Rectangle 17"/>
          <p:cNvSpPr>
            <a:spLocks noChangeArrowheads="1"/>
          </p:cNvSpPr>
          <p:nvPr/>
        </p:nvSpPr>
        <p:spPr bwMode="auto">
          <a:xfrm>
            <a:off x="7696200" y="2514600"/>
            <a:ext cx="533400" cy="1447800"/>
          </a:xfrm>
          <a:prstGeom prst="rect">
            <a:avLst/>
          </a:prstGeom>
          <a:solidFill>
            <a:srgbClr val="01B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06" name="Rectangle 18"/>
          <p:cNvSpPr>
            <a:spLocks noChangeArrowheads="1"/>
          </p:cNvSpPr>
          <p:nvPr/>
        </p:nvSpPr>
        <p:spPr bwMode="auto">
          <a:xfrm>
            <a:off x="8305800" y="1600200"/>
            <a:ext cx="533400" cy="2362200"/>
          </a:xfrm>
          <a:prstGeom prst="rect">
            <a:avLst/>
          </a:prstGeom>
          <a:solidFill>
            <a:srgbClr val="01B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07" name="Rectangle 19"/>
          <p:cNvSpPr>
            <a:spLocks noChangeArrowheads="1"/>
          </p:cNvSpPr>
          <p:nvPr/>
        </p:nvSpPr>
        <p:spPr bwMode="auto">
          <a:xfrm>
            <a:off x="7086600" y="3429000"/>
            <a:ext cx="533400" cy="533400"/>
          </a:xfrm>
          <a:prstGeom prst="rect">
            <a:avLst/>
          </a:prstGeom>
          <a:solidFill>
            <a:srgbClr val="01B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08" name="Oval 20"/>
          <p:cNvSpPr>
            <a:spLocks noChangeArrowheads="1"/>
          </p:cNvSpPr>
          <p:nvPr/>
        </p:nvSpPr>
        <p:spPr bwMode="auto">
          <a:xfrm>
            <a:off x="1905000" y="3886200"/>
            <a:ext cx="2133600" cy="1600200"/>
          </a:xfrm>
          <a:prstGeom prst="ellipse">
            <a:avLst/>
          </a:prstGeom>
          <a:noFill/>
          <a:ln w="28575">
            <a:solidFill>
              <a:srgbClr val="FF0000"/>
            </a:solidFill>
            <a:prstDash val="dash"/>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09" name="Text Box 21"/>
          <p:cNvSpPr txBox="1">
            <a:spLocks noChangeArrowheads="1"/>
          </p:cNvSpPr>
          <p:nvPr/>
        </p:nvSpPr>
        <p:spPr bwMode="auto">
          <a:xfrm rot="-2199122">
            <a:off x="2057400" y="2133600"/>
            <a:ext cx="2016125" cy="1063625"/>
          </a:xfrm>
          <a:prstGeom prst="rect">
            <a:avLst/>
          </a:prstGeom>
          <a:noFill/>
          <a:ln w="57150">
            <a:solidFill>
              <a:schemeClr val="tx1"/>
            </a:solidFill>
            <a:prstDash val="dash"/>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000000"/>
                </a:solidFill>
              </a:rPr>
              <a:t>Differences: Think about the recovery….</a:t>
            </a:r>
          </a:p>
        </p:txBody>
      </p:sp>
      <p:sp>
        <p:nvSpPr>
          <p:cNvPr id="626710" name="Oval 22"/>
          <p:cNvSpPr>
            <a:spLocks noChangeArrowheads="1"/>
          </p:cNvSpPr>
          <p:nvPr/>
        </p:nvSpPr>
        <p:spPr bwMode="auto">
          <a:xfrm>
            <a:off x="4267200" y="1219200"/>
            <a:ext cx="2133600" cy="4267200"/>
          </a:xfrm>
          <a:prstGeom prst="ellipse">
            <a:avLst/>
          </a:prstGeom>
          <a:noFill/>
          <a:ln w="28575">
            <a:solidFill>
              <a:srgbClr val="FF0000"/>
            </a:solidFill>
            <a:prstDash val="dash"/>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11" name="Oval 23"/>
          <p:cNvSpPr>
            <a:spLocks noChangeArrowheads="1"/>
          </p:cNvSpPr>
          <p:nvPr/>
        </p:nvSpPr>
        <p:spPr bwMode="auto">
          <a:xfrm>
            <a:off x="8153400" y="1219200"/>
            <a:ext cx="838200" cy="4267200"/>
          </a:xfrm>
          <a:prstGeom prst="ellipse">
            <a:avLst/>
          </a:prstGeom>
          <a:noFill/>
          <a:ln w="28575">
            <a:solidFill>
              <a:srgbClr val="FF0000"/>
            </a:solidFill>
            <a:prstDash val="dash"/>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12" name="Oval 24"/>
          <p:cNvSpPr>
            <a:spLocks noChangeArrowheads="1"/>
          </p:cNvSpPr>
          <p:nvPr/>
        </p:nvSpPr>
        <p:spPr bwMode="auto">
          <a:xfrm>
            <a:off x="6858000" y="3886200"/>
            <a:ext cx="2133600" cy="1600200"/>
          </a:xfrm>
          <a:prstGeom prst="ellipse">
            <a:avLst/>
          </a:prstGeom>
          <a:noFill/>
          <a:ln w="28575">
            <a:solidFill>
              <a:srgbClr val="FF0000"/>
            </a:solidFill>
            <a:prstDash val="dash"/>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713" name="Oval 25"/>
          <p:cNvSpPr>
            <a:spLocks noChangeArrowheads="1"/>
          </p:cNvSpPr>
          <p:nvPr/>
        </p:nvSpPr>
        <p:spPr bwMode="auto">
          <a:xfrm>
            <a:off x="4343400" y="3962400"/>
            <a:ext cx="2133600" cy="1600200"/>
          </a:xfrm>
          <a:prstGeom prst="ellipse">
            <a:avLst/>
          </a:prstGeom>
          <a:noFill/>
          <a:ln w="28575">
            <a:solidFill>
              <a:srgbClr val="FF0000"/>
            </a:solidFill>
            <a:prstDash val="dash"/>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78259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t>Backup Issues</a:t>
            </a:r>
          </a:p>
        </p:txBody>
      </p:sp>
      <p:sp>
        <p:nvSpPr>
          <p:cNvPr id="628739" name="Rectangle 3"/>
          <p:cNvSpPr>
            <a:spLocks noGrp="1" noChangeArrowheads="1"/>
          </p:cNvSpPr>
          <p:nvPr>
            <p:ph type="body" idx="1"/>
          </p:nvPr>
        </p:nvSpPr>
        <p:spPr/>
        <p:txBody>
          <a:bodyPr/>
          <a:lstStyle/>
          <a:p>
            <a:r>
              <a:rPr lang="en-US"/>
              <a:t>Challenges to consider include:</a:t>
            </a:r>
          </a:p>
          <a:p>
            <a:pPr lvl="1"/>
            <a:r>
              <a:rPr lang="en-US"/>
              <a:t>Slow data transfer of backup</a:t>
            </a:r>
          </a:p>
          <a:p>
            <a:pPr lvl="1"/>
            <a:r>
              <a:rPr lang="en-US"/>
              <a:t>Globalization</a:t>
            </a:r>
          </a:p>
          <a:p>
            <a:pPr lvl="1"/>
            <a:r>
              <a:rPr lang="en-US"/>
              <a:t>Server disk space increases over time</a:t>
            </a:r>
          </a:p>
          <a:p>
            <a:pPr lvl="1"/>
            <a:r>
              <a:rPr lang="en-US"/>
              <a:t>Lost data between backup and when server goes down... Not recoverable from backups</a:t>
            </a:r>
          </a:p>
        </p:txBody>
      </p:sp>
    </p:spTree>
    <p:extLst>
      <p:ext uri="{BB962C8B-B14F-4D97-AF65-F5344CB8AC3E}">
        <p14:creationId xmlns:p14="http://schemas.microsoft.com/office/powerpoint/2010/main" val="402744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ctrTitle"/>
          </p:nvPr>
        </p:nvSpPr>
        <p:spPr/>
        <p:txBody>
          <a:bodyPr/>
          <a:lstStyle/>
          <a:p>
            <a:r>
              <a:rPr lang="en-US" smtClean="0"/>
              <a:t>Network and resource availability</a:t>
            </a:r>
          </a:p>
        </p:txBody>
      </p:sp>
      <p:sp>
        <p:nvSpPr>
          <p:cNvPr id="4" name="Subtitle 3"/>
          <p:cNvSpPr>
            <a:spLocks noGrp="1"/>
          </p:cNvSpPr>
          <p:nvPr>
            <p:ph type="subTitle" idx="1"/>
          </p:nvPr>
        </p:nvSpPr>
        <p:spPr/>
        <p:txBody>
          <a:bodyPr/>
          <a:lstStyle/>
          <a:p>
            <a:endParaRPr lang="en-US"/>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52750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smtClean="0"/>
              <a:t>Network and resource availability ()</a:t>
            </a:r>
          </a:p>
        </p:txBody>
      </p:sp>
      <p:sp>
        <p:nvSpPr>
          <p:cNvPr id="24579" name="Rectangle 3"/>
          <p:cNvSpPr>
            <a:spLocks noGrp="1" noChangeArrowheads="1"/>
          </p:cNvSpPr>
          <p:nvPr>
            <p:ph idx="1"/>
          </p:nvPr>
        </p:nvSpPr>
        <p:spPr/>
        <p:txBody>
          <a:bodyPr>
            <a:normAutofit/>
          </a:bodyPr>
          <a:lstStyle/>
          <a:p>
            <a:pPr>
              <a:buNone/>
            </a:pPr>
            <a:r>
              <a:rPr lang="en-US" dirty="0" smtClean="0"/>
              <a:t>Availability is often overlooked but is of fundamental importance.</a:t>
            </a:r>
          </a:p>
          <a:p>
            <a:pPr lvl="1"/>
            <a:r>
              <a:rPr lang="en-US" dirty="0" smtClean="0"/>
              <a:t>Redundant hardware – ready to hot or cold swap</a:t>
            </a:r>
          </a:p>
          <a:p>
            <a:pPr lvl="1"/>
            <a:r>
              <a:rPr lang="en-US" dirty="0" smtClean="0"/>
              <a:t>Fault Tolerant technology</a:t>
            </a:r>
          </a:p>
          <a:p>
            <a:pPr lvl="1"/>
            <a:r>
              <a:rPr lang="en-US" dirty="0" smtClean="0"/>
              <a:t>Service Level Agreements (both from providers and what SLA you provide internally to departments)</a:t>
            </a:r>
          </a:p>
          <a:p>
            <a:pPr lvl="1"/>
            <a:r>
              <a:rPr lang="en-US" dirty="0" smtClean="0"/>
              <a:t>Solid operational procedures</a:t>
            </a:r>
          </a:p>
          <a:p>
            <a:pPr lvl="2"/>
            <a:r>
              <a:rPr lang="en-US" dirty="0" smtClean="0"/>
              <a:t>Documented procedures</a:t>
            </a:r>
          </a:p>
          <a:p>
            <a:pPr lvl="2"/>
            <a:r>
              <a:rPr lang="en-US" dirty="0" smtClean="0"/>
              <a:t>Practice of recovering from issues!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6220162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MTBF </a:t>
            </a:r>
          </a:p>
        </p:txBody>
      </p:sp>
      <p:sp>
        <p:nvSpPr>
          <p:cNvPr id="25603" name="Rectangle 3"/>
          <p:cNvSpPr>
            <a:spLocks noGrp="1" noChangeArrowheads="1"/>
          </p:cNvSpPr>
          <p:nvPr>
            <p:ph idx="1"/>
          </p:nvPr>
        </p:nvSpPr>
        <p:spPr/>
        <p:txBody>
          <a:bodyPr/>
          <a:lstStyle/>
          <a:p>
            <a:r>
              <a:rPr lang="en-US" dirty="0" smtClean="0">
                <a:solidFill>
                  <a:srgbClr val="00B0F0"/>
                </a:solidFill>
              </a:rPr>
              <a:t>M</a:t>
            </a:r>
            <a:r>
              <a:rPr lang="en-US" dirty="0" smtClean="0"/>
              <a:t>ean (average) </a:t>
            </a:r>
            <a:r>
              <a:rPr lang="en-US" dirty="0" smtClean="0">
                <a:solidFill>
                  <a:srgbClr val="00B0F0"/>
                </a:solidFill>
              </a:rPr>
              <a:t>T</a:t>
            </a:r>
            <a:r>
              <a:rPr lang="en-US" dirty="0" smtClean="0"/>
              <a:t>ime </a:t>
            </a:r>
            <a:r>
              <a:rPr lang="en-US" dirty="0" smtClean="0">
                <a:solidFill>
                  <a:srgbClr val="00B0F0"/>
                </a:solidFill>
              </a:rPr>
              <a:t>B</a:t>
            </a:r>
            <a:r>
              <a:rPr lang="en-US" dirty="0" smtClean="0"/>
              <a:t>etween</a:t>
            </a:r>
            <a:r>
              <a:rPr lang="en-US" dirty="0" smtClean="0"/>
              <a:t> </a:t>
            </a:r>
            <a:r>
              <a:rPr lang="en-US" dirty="0" smtClean="0">
                <a:solidFill>
                  <a:srgbClr val="00B0F0"/>
                </a:solidFill>
              </a:rPr>
              <a:t>F</a:t>
            </a:r>
            <a:r>
              <a:rPr lang="en-US" dirty="0" smtClean="0"/>
              <a:t>ailure – all equipment (especially moving equipment) will eventually fail. </a:t>
            </a:r>
            <a:r>
              <a:rPr lang="en-US" dirty="0" smtClean="0">
                <a:solidFill>
                  <a:srgbClr val="00B0F0"/>
                </a:solidFill>
              </a:rPr>
              <a:t>MBTF</a:t>
            </a:r>
            <a:r>
              <a:rPr lang="en-US" dirty="0" smtClean="0"/>
              <a:t> is the average expected life time of a device</a:t>
            </a:r>
          </a:p>
          <a:p>
            <a:r>
              <a:rPr lang="en-US" dirty="0" smtClean="0"/>
              <a:t>What does this mean to you? How do you use MTBF?</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3451885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MTTR</a:t>
            </a:r>
            <a:endParaRPr lang="en-US" dirty="0" smtClean="0"/>
          </a:p>
        </p:txBody>
      </p:sp>
      <p:sp>
        <p:nvSpPr>
          <p:cNvPr id="26627" name="Rectangle 3"/>
          <p:cNvSpPr>
            <a:spLocks noGrp="1" noChangeArrowheads="1"/>
          </p:cNvSpPr>
          <p:nvPr>
            <p:ph idx="1"/>
          </p:nvPr>
        </p:nvSpPr>
        <p:spPr/>
        <p:txBody>
          <a:bodyPr/>
          <a:lstStyle/>
          <a:p>
            <a:r>
              <a:rPr lang="en-US" dirty="0" smtClean="0">
                <a:solidFill>
                  <a:srgbClr val="00B0F0"/>
                </a:solidFill>
              </a:rPr>
              <a:t>M</a:t>
            </a:r>
            <a:r>
              <a:rPr lang="en-US" dirty="0" smtClean="0"/>
              <a:t>ean </a:t>
            </a:r>
            <a:r>
              <a:rPr lang="en-US" dirty="0" smtClean="0">
                <a:solidFill>
                  <a:srgbClr val="00B0F0"/>
                </a:solidFill>
              </a:rPr>
              <a:t>T</a:t>
            </a:r>
            <a:r>
              <a:rPr lang="en-US" dirty="0" smtClean="0"/>
              <a:t>ime </a:t>
            </a:r>
            <a:r>
              <a:rPr lang="en-US" dirty="0" smtClean="0">
                <a:solidFill>
                  <a:srgbClr val="00B0F0"/>
                </a:solidFill>
              </a:rPr>
              <a:t>T</a:t>
            </a:r>
            <a:r>
              <a:rPr lang="en-US" dirty="0" smtClean="0"/>
              <a:t>o </a:t>
            </a:r>
            <a:r>
              <a:rPr lang="en-US" dirty="0" smtClean="0">
                <a:solidFill>
                  <a:srgbClr val="00B0F0"/>
                </a:solidFill>
              </a:rPr>
              <a:t>R</a:t>
            </a:r>
            <a:r>
              <a:rPr lang="en-US" dirty="0" smtClean="0"/>
              <a:t>epair – expected time to get a device fixed and back into production.</a:t>
            </a:r>
          </a:p>
          <a:p>
            <a:pPr lvl="1"/>
            <a:r>
              <a:rPr lang="en-US" dirty="0" smtClean="0"/>
              <a:t>If MTTR is too high, you might want to have redundant systems or spare parts.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137109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smtClean="0"/>
              <a:t>Single Point of </a:t>
            </a:r>
            <a:r>
              <a:rPr lang="en-US" dirty="0" smtClean="0"/>
              <a:t>Failure</a:t>
            </a:r>
            <a:endParaRPr lang="en-US" dirty="0" smtClean="0"/>
          </a:p>
        </p:txBody>
      </p:sp>
      <p:sp>
        <p:nvSpPr>
          <p:cNvPr id="27651" name="Rectangle 3"/>
          <p:cNvSpPr>
            <a:spLocks noGrp="1" noChangeArrowheads="1"/>
          </p:cNvSpPr>
          <p:nvPr>
            <p:ph idx="1"/>
          </p:nvPr>
        </p:nvSpPr>
        <p:spPr/>
        <p:txBody>
          <a:bodyPr>
            <a:normAutofit fontScale="92500" lnSpcReduction="10000"/>
          </a:bodyPr>
          <a:lstStyle/>
          <a:p>
            <a:r>
              <a:rPr lang="en-US" dirty="0" smtClean="0"/>
              <a:t>What does this mean?</a:t>
            </a:r>
          </a:p>
          <a:p>
            <a:r>
              <a:rPr lang="en-US" dirty="0" smtClean="0"/>
              <a:t>What are some examples.</a:t>
            </a:r>
          </a:p>
          <a:p>
            <a:r>
              <a:rPr lang="en-US" dirty="0" smtClean="0"/>
              <a:t>What are some technologies to control this</a:t>
            </a:r>
          </a:p>
          <a:p>
            <a:pPr lvl="1"/>
            <a:r>
              <a:rPr lang="en-US" dirty="0" smtClean="0"/>
              <a:t>HSRP</a:t>
            </a:r>
          </a:p>
          <a:p>
            <a:pPr lvl="1"/>
            <a:r>
              <a:rPr lang="en-US" dirty="0" smtClean="0"/>
              <a:t>Alternate routing vs. diverse routing*</a:t>
            </a:r>
          </a:p>
          <a:p>
            <a:pPr lvl="1"/>
            <a:r>
              <a:rPr lang="en-US" dirty="0" smtClean="0"/>
              <a:t>RAID </a:t>
            </a:r>
          </a:p>
          <a:p>
            <a:pPr lvl="1"/>
            <a:r>
              <a:rPr lang="en-US" dirty="0" smtClean="0"/>
              <a:t>RAIT</a:t>
            </a:r>
          </a:p>
          <a:p>
            <a:pPr lvl="1"/>
            <a:r>
              <a:rPr lang="en-US" dirty="0" smtClean="0"/>
              <a:t>Clusters / Load balancers</a:t>
            </a:r>
          </a:p>
          <a:p>
            <a:pPr lvl="1"/>
            <a:r>
              <a:rPr lang="en-US" dirty="0" smtClean="0"/>
              <a:t>Virtualization</a:t>
            </a:r>
          </a:p>
          <a:p>
            <a:pPr lvl="1"/>
            <a:r>
              <a:rPr lang="en-US" dirty="0" smtClean="0"/>
              <a:t>Grid computing – example DES challenge / </a:t>
            </a:r>
            <a:r>
              <a:rPr lang="en-US" dirty="0" err="1" smtClean="0"/>
              <a:t>SETI@home</a:t>
            </a:r>
            <a:endParaRPr lang="en-US" dirty="0" smtClean="0"/>
          </a:p>
          <a:p>
            <a:pPr lvl="1"/>
            <a:r>
              <a:rPr lang="en-US" dirty="0" smtClean="0"/>
              <a:t>SANs and NAS </a:t>
            </a:r>
          </a:p>
          <a:p>
            <a:pPr lvl="2"/>
            <a:endParaRPr lang="en-US" dirty="0" smtClean="0"/>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6711355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Clustering (Active/Passive)</a:t>
            </a:r>
          </a:p>
        </p:txBody>
      </p:sp>
      <p:pic>
        <p:nvPicPr>
          <p:cNvPr id="45059" name="Picture 5" descr="active-passive"/>
          <p:cNvPicPr>
            <a:picLocks noChangeAspect="1" noChangeArrowheads="1"/>
          </p:cNvPicPr>
          <p:nvPr/>
        </p:nvPicPr>
        <p:blipFill>
          <a:blip r:embed="rId2" cstate="print"/>
          <a:srcRect/>
          <a:stretch>
            <a:fillRect/>
          </a:stretch>
        </p:blipFill>
        <p:spPr bwMode="auto">
          <a:xfrm>
            <a:off x="914400" y="1828800"/>
            <a:ext cx="7370763" cy="3971925"/>
          </a:xfrm>
          <a:prstGeom prst="rect">
            <a:avLst/>
          </a:prstGeom>
          <a:noFill/>
          <a:ln w="9525">
            <a:noFill/>
            <a:miter lim="800000"/>
            <a:headEnd/>
            <a:tailEnd/>
          </a:ln>
        </p:spPr>
      </p:pic>
      <p:sp>
        <p:nvSpPr>
          <p:cNvPr id="6" name="Rectangle 5"/>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38570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Clustering (Active/Active)</a:t>
            </a:r>
          </a:p>
        </p:txBody>
      </p:sp>
      <p:pic>
        <p:nvPicPr>
          <p:cNvPr id="46083" name="Picture 5" descr="active-active"/>
          <p:cNvPicPr>
            <a:picLocks noChangeAspect="1" noChangeArrowheads="1"/>
          </p:cNvPicPr>
          <p:nvPr/>
        </p:nvPicPr>
        <p:blipFill>
          <a:blip r:embed="rId2" cstate="print"/>
          <a:srcRect/>
          <a:stretch>
            <a:fillRect/>
          </a:stretch>
        </p:blipFill>
        <p:spPr bwMode="auto">
          <a:xfrm>
            <a:off x="1143000" y="1524000"/>
            <a:ext cx="6604000" cy="4953000"/>
          </a:xfrm>
          <a:prstGeom prst="rect">
            <a:avLst/>
          </a:prstGeom>
          <a:noFill/>
          <a:ln w="9525">
            <a:noFill/>
            <a:miter lim="800000"/>
            <a:headEnd/>
            <a:tailEnd/>
          </a:ln>
        </p:spPr>
      </p:pic>
      <p:sp>
        <p:nvSpPr>
          <p:cNvPr id="6" name="Rectangle 5"/>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775187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6248400"/>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https://</a:t>
            </a:r>
            <a:r>
              <a:rPr lang="en-US" sz="1400" dirty="0" smtClean="0"/>
              <a:t>www.linkedin.com/in/ghayslip</a:t>
            </a:r>
            <a:endParaRPr lang="en-US" sz="1400" dirty="0"/>
          </a:p>
        </p:txBody>
      </p:sp>
      <p:pic>
        <p:nvPicPr>
          <p:cNvPr id="9" name="Picture 8"/>
          <p:cNvPicPr>
            <a:picLocks noChangeAspect="1"/>
          </p:cNvPicPr>
          <p:nvPr/>
        </p:nvPicPr>
        <p:blipFill>
          <a:blip r:embed="rId2"/>
          <a:stretch>
            <a:fillRect/>
          </a:stretch>
        </p:blipFill>
        <p:spPr>
          <a:xfrm>
            <a:off x="152400" y="399854"/>
            <a:ext cx="8820335"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stretch>
            <a:fillRect/>
          </a:stretch>
        </p:blipFill>
        <p:spPr>
          <a:xfrm>
            <a:off x="68189" y="1028492"/>
            <a:ext cx="9007621" cy="4801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038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Virtualization</a:t>
            </a:r>
          </a:p>
        </p:txBody>
      </p:sp>
      <p:sp>
        <p:nvSpPr>
          <p:cNvPr id="47107" name="Rectangle 3"/>
          <p:cNvSpPr>
            <a:spLocks noGrp="1" noChangeArrowheads="1"/>
          </p:cNvSpPr>
          <p:nvPr>
            <p:ph idx="1"/>
          </p:nvPr>
        </p:nvSpPr>
        <p:spPr/>
        <p:txBody>
          <a:bodyPr>
            <a:normAutofit/>
          </a:bodyPr>
          <a:lstStyle/>
          <a:p>
            <a:pPr>
              <a:buNone/>
            </a:pPr>
            <a:r>
              <a:rPr lang="en-US" dirty="0" smtClean="0"/>
              <a:t>Virtualization is KEY to network security, availability and maintenance/ease of operation.</a:t>
            </a:r>
          </a:p>
          <a:p>
            <a:endParaRPr lang="en-US" dirty="0" smtClean="0"/>
          </a:p>
          <a:p>
            <a:r>
              <a:rPr lang="en-US" dirty="0" smtClean="0"/>
              <a:t>What does it allow you to accomplish</a:t>
            </a:r>
          </a:p>
          <a:p>
            <a:r>
              <a:rPr lang="en-US" dirty="0" smtClean="0"/>
              <a:t>How does it make your life as an admin easier</a:t>
            </a:r>
          </a:p>
          <a:p>
            <a:r>
              <a:rPr lang="en-US" dirty="0" smtClean="0"/>
              <a:t>How does it increase availability</a:t>
            </a:r>
          </a:p>
          <a:p>
            <a:r>
              <a:rPr lang="en-US" dirty="0" smtClean="0"/>
              <a:t>How does it allow you to make servers more modular?</a:t>
            </a:r>
          </a:p>
          <a:p>
            <a:r>
              <a:rPr lang="en-US" dirty="0" smtClean="0"/>
              <a:t>How does it increase security and integrity?</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444597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Virtualization</a:t>
            </a:r>
          </a:p>
        </p:txBody>
      </p:sp>
      <p:sp>
        <p:nvSpPr>
          <p:cNvPr id="5" name="Content Placeholder 4"/>
          <p:cNvSpPr>
            <a:spLocks noGrp="1"/>
          </p:cNvSpPr>
          <p:nvPr>
            <p:ph idx="1"/>
          </p:nvPr>
        </p:nvSpPr>
        <p:spPr/>
        <p:txBody>
          <a:bodyPr/>
          <a:lstStyle/>
          <a:p>
            <a:endParaRPr lang="en-US"/>
          </a:p>
        </p:txBody>
      </p:sp>
      <p:pic>
        <p:nvPicPr>
          <p:cNvPr id="48131" name="Picture 4" descr="virtualization"/>
          <p:cNvPicPr>
            <a:picLocks noChangeAspect="1" noChangeArrowheads="1"/>
          </p:cNvPicPr>
          <p:nvPr/>
        </p:nvPicPr>
        <p:blipFill>
          <a:blip r:embed="rId2" cstate="print"/>
          <a:srcRect/>
          <a:stretch>
            <a:fillRect/>
          </a:stretch>
        </p:blipFill>
        <p:spPr bwMode="auto">
          <a:xfrm>
            <a:off x="152400" y="1524000"/>
            <a:ext cx="8839200" cy="4079875"/>
          </a:xfrm>
          <a:prstGeom prst="rect">
            <a:avLst/>
          </a:prstGeom>
          <a:noFill/>
          <a:ln w="9525">
            <a:noFill/>
            <a:miter lim="800000"/>
            <a:headEnd/>
            <a:tailEnd/>
          </a:ln>
        </p:spPr>
      </p:pic>
      <p:sp>
        <p:nvSpPr>
          <p:cNvPr id="6" name="Rectangle 5"/>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9511081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dirty="0" smtClean="0"/>
              <a:t>Backups</a:t>
            </a:r>
            <a:endParaRPr lang="en-US" dirty="0" smtClean="0"/>
          </a:p>
        </p:txBody>
      </p:sp>
      <p:sp>
        <p:nvSpPr>
          <p:cNvPr id="50179" name="Rectangle 3"/>
          <p:cNvSpPr>
            <a:spLocks noGrp="1" noChangeArrowheads="1"/>
          </p:cNvSpPr>
          <p:nvPr>
            <p:ph idx="1"/>
          </p:nvPr>
        </p:nvSpPr>
        <p:spPr/>
        <p:txBody>
          <a:bodyPr/>
          <a:lstStyle/>
          <a:p>
            <a:pPr>
              <a:buNone/>
            </a:pPr>
            <a:r>
              <a:rPr lang="en-US" dirty="0" smtClean="0"/>
              <a:t>Backups and Data Archiving</a:t>
            </a:r>
          </a:p>
          <a:p>
            <a:pPr lvl="1"/>
            <a:r>
              <a:rPr lang="en-US" dirty="0" smtClean="0"/>
              <a:t>RAID does not make backups </a:t>
            </a:r>
            <a:r>
              <a:rPr lang="en-US" dirty="0" smtClean="0"/>
              <a:t>unnecessary!</a:t>
            </a:r>
            <a:endParaRPr lang="en-US" dirty="0" smtClean="0"/>
          </a:p>
          <a:p>
            <a:pPr lvl="1"/>
            <a:r>
              <a:rPr lang="en-US" dirty="0" smtClean="0"/>
              <a:t>Backups </a:t>
            </a:r>
            <a:r>
              <a:rPr lang="en-US" dirty="0" smtClean="0"/>
              <a:t>should be done regularly</a:t>
            </a:r>
          </a:p>
          <a:p>
            <a:pPr lvl="1"/>
            <a:r>
              <a:rPr lang="en-US" dirty="0" smtClean="0"/>
              <a:t>All needed information is backed up</a:t>
            </a:r>
          </a:p>
          <a:p>
            <a:pPr lvl="1"/>
            <a:r>
              <a:rPr lang="en-US" dirty="0" smtClean="0"/>
              <a:t>Backups </a:t>
            </a:r>
            <a:r>
              <a:rPr lang="en-US" b="1" dirty="0" smtClean="0"/>
              <a:t>must </a:t>
            </a:r>
            <a:r>
              <a:rPr lang="en-US" dirty="0" smtClean="0"/>
              <a:t>be verified</a:t>
            </a:r>
          </a:p>
          <a:p>
            <a:pPr lvl="1"/>
            <a:r>
              <a:rPr lang="en-US" dirty="0" smtClean="0"/>
              <a:t>Restores </a:t>
            </a:r>
            <a:r>
              <a:rPr lang="en-US" b="1" dirty="0" smtClean="0"/>
              <a:t>must</a:t>
            </a:r>
            <a:r>
              <a:rPr lang="en-US" dirty="0" smtClean="0"/>
              <a:t> be tested</a:t>
            </a:r>
          </a:p>
          <a:p>
            <a:pPr lvl="1"/>
            <a:r>
              <a:rPr lang="en-US" dirty="0" smtClean="0"/>
              <a:t>Store offsite / and onsite</a:t>
            </a:r>
          </a:p>
          <a:p>
            <a:pPr lvl="1"/>
            <a:r>
              <a:rPr lang="en-US" dirty="0" smtClean="0"/>
              <a:t>Archive backups for permanent storage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6227439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Email </a:t>
            </a:r>
            <a:r>
              <a:rPr lang="en-US" dirty="0" smtClean="0"/>
              <a:t>Security</a:t>
            </a:r>
            <a:endParaRPr lang="en-US" dirty="0" smtClean="0"/>
          </a:p>
        </p:txBody>
      </p:sp>
      <p:sp>
        <p:nvSpPr>
          <p:cNvPr id="51203" name="Rectangle 3"/>
          <p:cNvSpPr>
            <a:spLocks noGrp="1" noChangeArrowheads="1"/>
          </p:cNvSpPr>
          <p:nvPr>
            <p:ph idx="1"/>
          </p:nvPr>
        </p:nvSpPr>
        <p:spPr/>
        <p:txBody>
          <a:bodyPr>
            <a:normAutofit fontScale="85000" lnSpcReduction="20000"/>
          </a:bodyPr>
          <a:lstStyle/>
          <a:p>
            <a:pPr>
              <a:buNone/>
            </a:pPr>
            <a:r>
              <a:rPr lang="en-US" dirty="0" smtClean="0"/>
              <a:t>Email is relied upon every day</a:t>
            </a:r>
          </a:p>
          <a:p>
            <a:pPr lvl="1"/>
            <a:r>
              <a:rPr lang="en-US" dirty="0" smtClean="0"/>
              <a:t>SMTP (TCP/25) to send mail</a:t>
            </a:r>
          </a:p>
          <a:p>
            <a:pPr lvl="1"/>
            <a:r>
              <a:rPr lang="en-US" dirty="0" smtClean="0"/>
              <a:t>No true security</a:t>
            </a:r>
          </a:p>
          <a:p>
            <a:pPr lvl="2"/>
            <a:r>
              <a:rPr lang="en-US" dirty="0" smtClean="0"/>
              <a:t>No user authentication (spoofing)</a:t>
            </a:r>
          </a:p>
          <a:p>
            <a:pPr lvl="2"/>
            <a:r>
              <a:rPr lang="en-US" dirty="0" smtClean="0"/>
              <a:t>No encryption</a:t>
            </a:r>
          </a:p>
          <a:p>
            <a:pPr lvl="2"/>
            <a:r>
              <a:rPr lang="en-US" dirty="0" smtClean="0"/>
              <a:t>Problems with relaying*</a:t>
            </a:r>
          </a:p>
          <a:p>
            <a:pPr lvl="2"/>
            <a:r>
              <a:rPr lang="en-US" dirty="0" smtClean="0"/>
              <a:t>SPAM/Virus/Trojans/Phishing</a:t>
            </a:r>
          </a:p>
          <a:p>
            <a:r>
              <a:rPr lang="en-US" dirty="0" smtClean="0"/>
              <a:t>Sending and Receiving</a:t>
            </a:r>
          </a:p>
          <a:p>
            <a:pPr lvl="1"/>
            <a:r>
              <a:rPr lang="en-US" dirty="0" smtClean="0"/>
              <a:t>POP TCP/110</a:t>
            </a:r>
          </a:p>
          <a:p>
            <a:pPr lvl="2"/>
            <a:r>
              <a:rPr lang="en-US" dirty="0" smtClean="0"/>
              <a:t>Downloads all mail</a:t>
            </a:r>
          </a:p>
          <a:p>
            <a:pPr lvl="2"/>
            <a:r>
              <a:rPr lang="en-US" dirty="0" smtClean="0"/>
              <a:t>No encryption</a:t>
            </a:r>
          </a:p>
          <a:p>
            <a:pPr lvl="1"/>
            <a:r>
              <a:rPr lang="en-US" dirty="0" smtClean="0"/>
              <a:t>IMAP TCP/143</a:t>
            </a:r>
          </a:p>
          <a:p>
            <a:pPr lvl="2"/>
            <a:r>
              <a:rPr lang="en-US" dirty="0" smtClean="0"/>
              <a:t>Leaves mail on server, more incremental</a:t>
            </a:r>
          </a:p>
          <a:p>
            <a:r>
              <a:rPr lang="en-US" dirty="0" smtClean="0"/>
              <a:t>No encryption</a:t>
            </a:r>
          </a:p>
          <a:p>
            <a:r>
              <a:rPr lang="en-US" dirty="0" smtClean="0"/>
              <a:t>Use SSL or VPNs when using POP/IMAP</a:t>
            </a:r>
          </a:p>
          <a:p>
            <a:endParaRPr lang="en-US" dirty="0" smtClean="0"/>
          </a:p>
          <a:p>
            <a:pPr lvl="2"/>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8931795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64</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endParaRPr lang="en-US" sz="2000" dirty="0"/>
          </a:p>
        </p:txBody>
      </p:sp>
    </p:spTree>
    <p:extLst>
      <p:ext uri="{BB962C8B-B14F-4D97-AF65-F5344CB8AC3E}">
        <p14:creationId xmlns:p14="http://schemas.microsoft.com/office/powerpoint/2010/main" val="27013095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65</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66</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67</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3" name="Picture 2"/>
          <p:cNvPicPr>
            <a:picLocks noChangeAspect="1"/>
          </p:cNvPicPr>
          <p:nvPr/>
        </p:nvPicPr>
        <p:blipFill>
          <a:blip r:embed="rId2"/>
          <a:stretch>
            <a:fillRect/>
          </a:stretch>
        </p:blipFill>
        <p:spPr>
          <a:xfrm>
            <a:off x="309185" y="783316"/>
            <a:ext cx="7826418" cy="579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a:srcRect t="69893" r="50515"/>
          <a:stretch/>
        </p:blipFill>
        <p:spPr>
          <a:xfrm>
            <a:off x="4191000" y="651742"/>
            <a:ext cx="4166790" cy="822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a:off x="875974" y="2164991"/>
            <a:ext cx="7315201" cy="39310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517060" y="2106299"/>
            <a:ext cx="5471634" cy="3543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6"/>
          <a:stretch>
            <a:fillRect/>
          </a:stretch>
        </p:blipFill>
        <p:spPr>
          <a:xfrm>
            <a:off x="2650757" y="2743615"/>
            <a:ext cx="4861981" cy="10516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7"/>
          <a:stretch>
            <a:fillRect/>
          </a:stretch>
        </p:blipFill>
        <p:spPr>
          <a:xfrm>
            <a:off x="3026343" y="4115334"/>
            <a:ext cx="4755292" cy="1287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8"/>
          <a:stretch>
            <a:fillRect/>
          </a:stretch>
        </p:blipFill>
        <p:spPr>
          <a:xfrm>
            <a:off x="439108" y="2416634"/>
            <a:ext cx="4770533" cy="8154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9"/>
          <a:stretch>
            <a:fillRect/>
          </a:stretch>
        </p:blipFill>
        <p:spPr>
          <a:xfrm>
            <a:off x="1134585" y="3466906"/>
            <a:ext cx="4869602" cy="1272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10"/>
          <a:stretch>
            <a:fillRect/>
          </a:stretch>
        </p:blipFill>
        <p:spPr>
          <a:xfrm>
            <a:off x="6353917" y="2737965"/>
            <a:ext cx="2332883" cy="2114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ight Arrow 15"/>
          <p:cNvSpPr/>
          <p:nvPr/>
        </p:nvSpPr>
        <p:spPr>
          <a:xfrm flipH="1">
            <a:off x="8153400" y="3352800"/>
            <a:ext cx="762000" cy="442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30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par>
                          <p:cTn id="37" fill="hold">
                            <p:stCondLst>
                              <p:cond delay="500"/>
                            </p:stCondLst>
                            <p:childTnLst>
                              <p:par>
                                <p:cTn id="38" presetID="26" presetClass="entr" presetSubtype="0" fill="hold" grpId="1"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80">
                                          <p:stCondLst>
                                            <p:cond delay="0"/>
                                          </p:stCondLst>
                                        </p:cTn>
                                        <p:tgtEl>
                                          <p:spTgt spid="16"/>
                                        </p:tgtEl>
                                      </p:cBhvr>
                                    </p:animEffect>
                                    <p:anim calcmode="lin" valueType="num">
                                      <p:cBhvr>
                                        <p:cTn id="4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6" dur="26">
                                          <p:stCondLst>
                                            <p:cond delay="650"/>
                                          </p:stCondLst>
                                        </p:cTn>
                                        <p:tgtEl>
                                          <p:spTgt spid="16"/>
                                        </p:tgtEl>
                                      </p:cBhvr>
                                      <p:to x="100000" y="60000"/>
                                    </p:animScale>
                                    <p:animScale>
                                      <p:cBhvr>
                                        <p:cTn id="47" dur="166" decel="50000">
                                          <p:stCondLst>
                                            <p:cond delay="676"/>
                                          </p:stCondLst>
                                        </p:cTn>
                                        <p:tgtEl>
                                          <p:spTgt spid="16"/>
                                        </p:tgtEl>
                                      </p:cBhvr>
                                      <p:to x="100000" y="100000"/>
                                    </p:animScale>
                                    <p:animScale>
                                      <p:cBhvr>
                                        <p:cTn id="48" dur="26">
                                          <p:stCondLst>
                                            <p:cond delay="1312"/>
                                          </p:stCondLst>
                                        </p:cTn>
                                        <p:tgtEl>
                                          <p:spTgt spid="16"/>
                                        </p:tgtEl>
                                      </p:cBhvr>
                                      <p:to x="100000" y="80000"/>
                                    </p:animScale>
                                    <p:animScale>
                                      <p:cBhvr>
                                        <p:cTn id="49" dur="166" decel="50000">
                                          <p:stCondLst>
                                            <p:cond delay="1338"/>
                                          </p:stCondLst>
                                        </p:cTn>
                                        <p:tgtEl>
                                          <p:spTgt spid="16"/>
                                        </p:tgtEl>
                                      </p:cBhvr>
                                      <p:to x="100000" y="100000"/>
                                    </p:animScale>
                                    <p:animScale>
                                      <p:cBhvr>
                                        <p:cTn id="50" dur="26">
                                          <p:stCondLst>
                                            <p:cond delay="1642"/>
                                          </p:stCondLst>
                                        </p:cTn>
                                        <p:tgtEl>
                                          <p:spTgt spid="16"/>
                                        </p:tgtEl>
                                      </p:cBhvr>
                                      <p:to x="100000" y="90000"/>
                                    </p:animScale>
                                    <p:animScale>
                                      <p:cBhvr>
                                        <p:cTn id="51" dur="166" decel="50000">
                                          <p:stCondLst>
                                            <p:cond delay="1668"/>
                                          </p:stCondLst>
                                        </p:cTn>
                                        <p:tgtEl>
                                          <p:spTgt spid="16"/>
                                        </p:tgtEl>
                                      </p:cBhvr>
                                      <p:to x="100000" y="100000"/>
                                    </p:animScale>
                                    <p:animScale>
                                      <p:cBhvr>
                                        <p:cTn id="52" dur="26">
                                          <p:stCondLst>
                                            <p:cond delay="1808"/>
                                          </p:stCondLst>
                                        </p:cTn>
                                        <p:tgtEl>
                                          <p:spTgt spid="16"/>
                                        </p:tgtEl>
                                      </p:cBhvr>
                                      <p:to x="100000" y="95000"/>
                                    </p:animScale>
                                    <p:animScale>
                                      <p:cBhvr>
                                        <p:cTn id="53"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stretch>
            <a:fillRect/>
          </a:stretch>
        </p:blipFill>
        <p:spPr>
          <a:xfrm>
            <a:off x="-397" y="392929"/>
            <a:ext cx="9144793" cy="6072142"/>
          </a:xfrm>
          <a:prstGeom prst="rect">
            <a:avLst/>
          </a:prstGeom>
        </p:spPr>
      </p:pic>
    </p:spTree>
    <p:extLst>
      <p:ext uri="{BB962C8B-B14F-4D97-AF65-F5344CB8AC3E}">
        <p14:creationId xmlns:p14="http://schemas.microsoft.com/office/powerpoint/2010/main" val="328613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K</a:t>
            </a:r>
            <a:r>
              <a:rPr spc="-15" dirty="0"/>
              <a:t>e</a:t>
            </a:r>
            <a:r>
              <a:rPr spc="15" dirty="0"/>
              <a:t>y</a:t>
            </a:r>
            <a:r>
              <a:rPr spc="50" dirty="0"/>
              <a:t> </a:t>
            </a:r>
            <a:r>
              <a:rPr spc="-15" dirty="0"/>
              <a:t>snapsho</a:t>
            </a:r>
            <a:r>
              <a:rPr spc="25" dirty="0"/>
              <a:t>t</a:t>
            </a:r>
            <a:r>
              <a:rPr spc="15" dirty="0"/>
              <a:t>s</a:t>
            </a:r>
            <a:r>
              <a:rPr spc="229" dirty="0"/>
              <a:t> </a:t>
            </a:r>
            <a:r>
              <a:rPr spc="-15" dirty="0"/>
              <a:t>pu</a:t>
            </a:r>
            <a:r>
              <a:rPr spc="15" dirty="0"/>
              <a:t>ll</a:t>
            </a:r>
            <a:r>
              <a:rPr spc="-15" dirty="0"/>
              <a:t>e</a:t>
            </a:r>
            <a:r>
              <a:rPr spc="15" dirty="0"/>
              <a:t>d</a:t>
            </a:r>
            <a:r>
              <a:rPr spc="114" dirty="0"/>
              <a:t> </a:t>
            </a:r>
            <a:r>
              <a:rPr spc="25" dirty="0"/>
              <a:t>fr</a:t>
            </a:r>
            <a:r>
              <a:rPr spc="-15" dirty="0"/>
              <a:t>o</a:t>
            </a:r>
            <a:r>
              <a:rPr spc="25" dirty="0"/>
              <a:t>m</a:t>
            </a:r>
            <a:r>
              <a:rPr spc="5" dirty="0"/>
              <a:t> </a:t>
            </a:r>
            <a:r>
              <a:rPr spc="25" dirty="0"/>
              <a:t>t</a:t>
            </a:r>
            <a:r>
              <a:rPr spc="-15" dirty="0"/>
              <a:t>h</a:t>
            </a:r>
            <a:r>
              <a:rPr spc="15" dirty="0"/>
              <a:t>e</a:t>
            </a:r>
            <a:r>
              <a:rPr spc="50" dirty="0"/>
              <a:t> </a:t>
            </a:r>
            <a:r>
              <a:rPr spc="25" dirty="0"/>
              <a:t>r</a:t>
            </a:r>
            <a:r>
              <a:rPr spc="-15" dirty="0"/>
              <a:t>epo</a:t>
            </a:r>
            <a:r>
              <a:rPr spc="25" dirty="0"/>
              <a:t>r</a:t>
            </a:r>
            <a:r>
              <a:rPr spc="10" dirty="0"/>
              <a:t>t</a:t>
            </a:r>
          </a:p>
        </p:txBody>
      </p:sp>
      <p:sp>
        <p:nvSpPr>
          <p:cNvPr id="3" name="object 3"/>
          <p:cNvSpPr/>
          <p:nvPr/>
        </p:nvSpPr>
        <p:spPr>
          <a:xfrm>
            <a:off x="28083" y="2133600"/>
            <a:ext cx="9039733" cy="3429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44564673"/>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4528</Words>
  <Application>Microsoft Office PowerPoint</Application>
  <PresentationFormat>On-screen Show (4:3)</PresentationFormat>
  <Paragraphs>512</Paragraphs>
  <Slides>68</Slides>
  <Notes>19</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ＭＳ Ｐゴシック</vt:lpstr>
      <vt:lpstr>Arial</vt:lpstr>
      <vt:lpstr>Arial Black</vt:lpstr>
      <vt:lpstr>Bookman Old Style</vt:lpstr>
      <vt:lpstr>Calibri</vt:lpstr>
      <vt:lpstr>Century Gothic</vt:lpstr>
      <vt:lpstr>Gisha</vt:lpstr>
      <vt:lpstr>Tahoma</vt:lpstr>
      <vt:lpstr>Wingdings</vt:lpstr>
      <vt:lpstr>SMU Slide TEMPLATE 20100603.ver01a</vt:lpstr>
      <vt:lpstr>Session 2 – Operations</vt:lpstr>
      <vt:lpstr>Housekeeping</vt:lpstr>
      <vt:lpstr>Academic Calendar &amp; Sessions</vt:lpstr>
      <vt:lpstr>Comparison of Our Class to CISSP Domains</vt:lpstr>
      <vt:lpstr>Tales from the Crypt.</vt:lpstr>
      <vt:lpstr>PowerPoint Presentation</vt:lpstr>
      <vt:lpstr>PowerPoint Presentation</vt:lpstr>
      <vt:lpstr>PowerPoint Presentation</vt:lpstr>
      <vt:lpstr>Key snapshots pulled from the report</vt:lpstr>
      <vt:lpstr>Proof in the Performance.</vt:lpstr>
      <vt:lpstr>Let’s Get Started.</vt:lpstr>
      <vt:lpstr>Session Contents</vt:lpstr>
      <vt:lpstr>Chris's View</vt:lpstr>
      <vt:lpstr>Today's Materials</vt:lpstr>
      <vt:lpstr>Chapter 12: Operations Security</vt:lpstr>
      <vt:lpstr>Operations security</vt:lpstr>
      <vt:lpstr>Overview</vt:lpstr>
      <vt:lpstr>Goals</vt:lpstr>
      <vt:lpstr>Administrative management </vt:lpstr>
      <vt:lpstr>Security Administrator</vt:lpstr>
      <vt:lpstr>Accountability </vt:lpstr>
      <vt:lpstr>Clipping Level</vt:lpstr>
      <vt:lpstr>IPL</vt:lpstr>
      <vt:lpstr>Concerns for security booting </vt:lpstr>
      <vt:lpstr>Trusted Recovery</vt:lpstr>
      <vt:lpstr>Input/Output</vt:lpstr>
      <vt:lpstr>System Hardening </vt:lpstr>
      <vt:lpstr>System Hardening</vt:lpstr>
      <vt:lpstr>Remote Access Security</vt:lpstr>
      <vt:lpstr>Configuration Management </vt:lpstr>
      <vt:lpstr>Change control process </vt:lpstr>
      <vt:lpstr>Media Control </vt:lpstr>
      <vt:lpstr>Media destruction</vt:lpstr>
      <vt:lpstr>Storage Availability</vt:lpstr>
      <vt:lpstr>Failure Resistant Disk System</vt:lpstr>
      <vt:lpstr>RAID Storage Techniques </vt:lpstr>
      <vt:lpstr>Comparing RAID Levels 0-5</vt:lpstr>
      <vt:lpstr>Data Backup: RAID-0 “STRIPED”</vt:lpstr>
      <vt:lpstr>Data Backup: RAID-0 (Alternate View)</vt:lpstr>
      <vt:lpstr>Data Backup: RAID-1 “MIRRORED”</vt:lpstr>
      <vt:lpstr>Data Backup: RAID-1 (Alternate View)</vt:lpstr>
      <vt:lpstr>Data Backup: RAID-5</vt:lpstr>
      <vt:lpstr>Data Backup: RAID-5 (Alternate View)</vt:lpstr>
      <vt:lpstr>Data Backup: RAID-10</vt:lpstr>
      <vt:lpstr>Data Backup: RAID-10 (Alternate View)</vt:lpstr>
      <vt:lpstr>Data Backup: RAID-0+1</vt:lpstr>
      <vt:lpstr>Data Backup: RAID-0+1 (Alternate View)</vt:lpstr>
      <vt:lpstr>Data Backup: RAID-15</vt:lpstr>
      <vt:lpstr>Data Backup: RAID50</vt:lpstr>
      <vt:lpstr>Backup Concepts</vt:lpstr>
      <vt:lpstr>Backups… Visual Aide</vt:lpstr>
      <vt:lpstr>Backup Issues</vt:lpstr>
      <vt:lpstr>Network and resource availability</vt:lpstr>
      <vt:lpstr>Network and resource availability ()</vt:lpstr>
      <vt:lpstr>MTBF </vt:lpstr>
      <vt:lpstr>MTTR</vt:lpstr>
      <vt:lpstr>Single Point of Failure</vt:lpstr>
      <vt:lpstr>Clustering (Active/Passive)</vt:lpstr>
      <vt:lpstr>Clustering (Active/Active)</vt:lpstr>
      <vt:lpstr>Virtualization</vt:lpstr>
      <vt:lpstr>Virtualization</vt:lpstr>
      <vt:lpstr>Backups</vt:lpstr>
      <vt:lpstr>Email Security</vt:lpstr>
      <vt:lpstr>Additional Key Terms</vt:lpstr>
      <vt:lpstr>From Authorities to Audits</vt:lpstr>
      <vt:lpstr>Effectively Managed IT Controls</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2016-08-29T16:36:34Z</dcterms:modified>
</cp:coreProperties>
</file>